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1"/>
  </p:sldMasterIdLst>
  <p:notesMasterIdLst>
    <p:notesMasterId r:id="rId58"/>
  </p:notesMasterIdLst>
  <p:handoutMasterIdLst>
    <p:handoutMasterId r:id="rId59"/>
  </p:handoutMasterIdLst>
  <p:sldIdLst>
    <p:sldId id="257" r:id="rId2"/>
    <p:sldId id="295" r:id="rId3"/>
    <p:sldId id="267" r:id="rId4"/>
    <p:sldId id="268" r:id="rId5"/>
    <p:sldId id="273" r:id="rId6"/>
    <p:sldId id="271" r:id="rId7"/>
    <p:sldId id="306" r:id="rId8"/>
    <p:sldId id="296" r:id="rId9"/>
    <p:sldId id="301" r:id="rId10"/>
    <p:sldId id="259" r:id="rId11"/>
    <p:sldId id="304" r:id="rId12"/>
    <p:sldId id="299" r:id="rId13"/>
    <p:sldId id="281" r:id="rId14"/>
    <p:sldId id="282" r:id="rId15"/>
    <p:sldId id="260" r:id="rId16"/>
    <p:sldId id="311" r:id="rId17"/>
    <p:sldId id="261" r:id="rId18"/>
    <p:sldId id="262" r:id="rId19"/>
    <p:sldId id="269" r:id="rId20"/>
    <p:sldId id="328" r:id="rId21"/>
    <p:sldId id="270" r:id="rId22"/>
    <p:sldId id="272" r:id="rId23"/>
    <p:sldId id="325" r:id="rId24"/>
    <p:sldId id="276" r:id="rId25"/>
    <p:sldId id="275" r:id="rId26"/>
    <p:sldId id="324" r:id="rId27"/>
    <p:sldId id="318" r:id="rId28"/>
    <p:sldId id="315" r:id="rId29"/>
    <p:sldId id="314" r:id="rId30"/>
    <p:sldId id="322" r:id="rId31"/>
    <p:sldId id="317" r:id="rId32"/>
    <p:sldId id="277" r:id="rId33"/>
    <p:sldId id="326" r:id="rId34"/>
    <p:sldId id="278" r:id="rId35"/>
    <p:sldId id="279" r:id="rId36"/>
    <p:sldId id="300" r:id="rId37"/>
    <p:sldId id="280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307" r:id="rId49"/>
    <p:sldId id="274" r:id="rId50"/>
    <p:sldId id="313" r:id="rId51"/>
    <p:sldId id="308" r:id="rId52"/>
    <p:sldId id="309" r:id="rId53"/>
    <p:sldId id="310" r:id="rId54"/>
    <p:sldId id="327" r:id="rId55"/>
    <p:sldId id="294" r:id="rId56"/>
    <p:sldId id="323" r:id="rId5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Animation="0">
    <p:kiosk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4" autoAdjust="0"/>
    <p:restoredTop sz="94614" autoAdjust="0"/>
  </p:normalViewPr>
  <p:slideViewPr>
    <p:cSldViewPr>
      <p:cViewPr varScale="1">
        <p:scale>
          <a:sx n="83" d="100"/>
          <a:sy n="83" d="100"/>
        </p:scale>
        <p:origin x="-96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2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-3384" y="-11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2A6BD24-01E0-41FF-9C73-4E500EC0836A}" type="datetimeFigureOut">
              <a:rPr lang="en-US"/>
              <a:pPr>
                <a:defRPr/>
              </a:pPr>
              <a:t>3/5/2019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6C75600-1718-4718-83C0-19AD975C65C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61C5455-0583-4058-B424-23955D72F2F0}" type="datetimeFigureOut">
              <a:rPr lang="en-US"/>
              <a:pPr>
                <a:defRPr/>
              </a:pPr>
              <a:t>3/5/2019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3ABE7EE0-F846-4AFD-81FB-5761BEB002E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1FD309E-85EB-4EE4-A8E1-DAAB776F465C}" type="slidenum">
              <a:rPr lang="en-US" altLang="en-US">
                <a:latin typeface="Calibri" panose="020F0502020204030204" pitchFamily="34" charset="0"/>
              </a:rPr>
              <a:pPr eaLnBrk="1" hangingPunct="1"/>
              <a:t>9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Number Placeholder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1CEC9B0-375B-4DA1-9197-03B7D056FDE1}" type="slidenum">
              <a:rPr lang="en-US" altLang="en-US">
                <a:latin typeface="Calibri" panose="020F0502020204030204" pitchFamily="34" charset="0"/>
              </a:rPr>
              <a:pPr eaLnBrk="1" hangingPunct="1"/>
              <a:t>52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7270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04474103-5DF3-4A2C-9D0C-8A5AFAAB3106}" type="slidenum">
              <a:rPr lang="en-US" altLang="en-US" sz="1200">
                <a:latin typeface="Calibri" panose="020F0502020204030204" pitchFamily="34" charset="0"/>
              </a:rPr>
              <a:pPr algn="r" eaLnBrk="1" hangingPunct="1"/>
              <a:t>52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72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233BBFF-3682-4873-A725-C2B8048678FC}" type="slidenum">
              <a:rPr lang="en-US" altLang="en-US">
                <a:latin typeface="Calibri" panose="020F0502020204030204" pitchFamily="34" charset="0"/>
              </a:rPr>
              <a:pPr eaLnBrk="1" hangingPunct="1"/>
              <a:t>53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DBC78F1-1C38-450A-A527-7F3DABDE3559}" type="slidenum">
              <a:rPr lang="en-US" altLang="en-US">
                <a:latin typeface="Calibri" panose="020F0502020204030204" pitchFamily="34" charset="0"/>
              </a:rPr>
              <a:pPr eaLnBrk="1" hangingPunct="1"/>
              <a:t>12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8A5ACA4-0E6A-4363-B91D-EAE9FFFD3DA1}" type="slidenum">
              <a:rPr lang="en-US" altLang="en-US">
                <a:latin typeface="Calibri" panose="020F0502020204030204" pitchFamily="34" charset="0"/>
              </a:rPr>
              <a:pPr eaLnBrk="1" hangingPunct="1"/>
              <a:t>20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783FA76-3C7C-44C3-8208-FB17C61173D8}" type="slidenum">
              <a:rPr lang="en-US" altLang="en-US">
                <a:latin typeface="Calibri" panose="020F0502020204030204" pitchFamily="34" charset="0"/>
              </a:rPr>
              <a:pPr eaLnBrk="1" hangingPunct="1"/>
              <a:t>21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6349811-CF99-4D86-8914-98468637952D}" type="slidenum">
              <a:rPr lang="en-US" altLang="en-US">
                <a:latin typeface="Calibri" panose="020F0502020204030204" pitchFamily="34" charset="0"/>
              </a:rPr>
              <a:pPr eaLnBrk="1" hangingPunct="1"/>
              <a:t>23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C7873E7-64ED-4690-88AF-DD9113017517}" type="slidenum">
              <a:rPr lang="en-US" altLang="en-US">
                <a:latin typeface="Calibri" panose="020F0502020204030204" pitchFamily="34" charset="0"/>
              </a:rPr>
              <a:pPr eaLnBrk="1" hangingPunct="1"/>
              <a:t>33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544D2B4-40C5-4E60-B1A3-B895F89CA434}" type="slidenum">
              <a:rPr lang="en-US" altLang="en-US">
                <a:latin typeface="Calibri" panose="020F0502020204030204" pitchFamily="34" charset="0"/>
              </a:rPr>
              <a:pPr eaLnBrk="1" hangingPunct="1"/>
              <a:t>46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ACAD348-46AA-473E-85E6-751761CED084}" type="slidenum">
              <a:rPr lang="en-US" altLang="en-US">
                <a:latin typeface="Calibri" panose="020F0502020204030204" pitchFamily="34" charset="0"/>
              </a:rPr>
              <a:pPr eaLnBrk="1" hangingPunct="1"/>
              <a:t>48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Number Placeholder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781536D-36AE-4274-B33B-954908114D6C}" type="slidenum">
              <a:rPr lang="en-US" altLang="en-US">
                <a:latin typeface="Calibri" panose="020F0502020204030204" pitchFamily="34" charset="0"/>
              </a:rPr>
              <a:pPr eaLnBrk="1" hangingPunct="1"/>
              <a:t>49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7168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BF768797-95B5-473D-A5C4-344250B87A1E}" type="slidenum">
              <a:rPr lang="en-US" altLang="en-US" sz="1200">
                <a:latin typeface="Calibri" panose="020F0502020204030204" pitchFamily="34" charset="0"/>
              </a:rPr>
              <a:pPr algn="r" eaLnBrk="1" hangingPunct="1"/>
              <a:t>49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716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C670A-1A90-4C25-9F22-E4B90948D6B9}" type="datetimeFigureOut">
              <a:rPr lang="en-US"/>
              <a:pPr>
                <a:defRPr/>
              </a:pPr>
              <a:t>3/5/2019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CE9B1-69A5-47B9-84B9-4576A30C62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4284195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14F66-4802-4FDC-AA29-4963A5C24B9B}" type="datetimeFigureOut">
              <a:rPr lang="en-US"/>
              <a:pPr>
                <a:defRPr/>
              </a:pPr>
              <a:t>3/5/2019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300A14-3DFB-4923-B3ED-A42E9B0E30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784808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4F117-DFE4-4115-A4B0-B7BC6DCB4B09}" type="datetimeFigureOut">
              <a:rPr lang="en-US"/>
              <a:pPr>
                <a:defRPr/>
              </a:pPr>
              <a:t>3/5/2019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312736-D744-4673-A283-F8EA89F9FD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793471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/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603B47B-8A26-42EB-A3B0-91BA69A2CD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34223432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0D4B4-6A35-446A-BDB2-A283A021229B}" type="datetimeFigureOut">
              <a:rPr lang="en-US"/>
              <a:pPr>
                <a:defRPr/>
              </a:pPr>
              <a:t>3/5/2019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0F2E88-8F3F-4203-AF9F-A81E22C134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4150842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CAC71-45F2-408A-991E-99CD6FCDE8F4}" type="datetimeFigureOut">
              <a:rPr lang="en-US"/>
              <a:pPr>
                <a:defRPr/>
              </a:pPr>
              <a:t>3/5/2019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72D2A9-AEAA-4747-A676-98899550FF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70029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2F4BBFC-9EB6-40D4-88BF-EF516F9EFB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542348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29566-D296-437A-AE1F-8D3FD5881AF0}" type="datetimeFigureOut">
              <a:rPr lang="en-US"/>
              <a:pPr>
                <a:defRPr/>
              </a:pPr>
              <a:t>3/5/2019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F57C73-55F5-4B84-B1B0-8AC34662F0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481147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8346E-A688-41E9-9372-DB1AC0E0E649}" type="datetimeFigureOut">
              <a:rPr lang="en-US"/>
              <a:pPr>
                <a:defRPr/>
              </a:pPr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51FB20-5EE2-44D2-98F6-435418644E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2878135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E1477-9912-49A8-AE42-33EC359A3B31}" type="datetimeFigureOut">
              <a:rPr lang="en-US"/>
              <a:pPr>
                <a:defRPr/>
              </a:pPr>
              <a:t>3/5/2019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ED3429-77A1-482D-BF6C-F30E8FC0E9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702179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4649F-497D-4B56-B901-533D4EE63F2D}" type="datetimeFigureOut">
              <a:rPr lang="en-US"/>
              <a:pPr>
                <a:defRPr/>
              </a:pPr>
              <a:t>3/5/2019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2B6B0D-448B-4986-9A7C-409CB46810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2139680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52FAE-A114-4819-A6D1-6383C8D521AE}" type="datetimeFigureOut">
              <a:rPr lang="en-US"/>
              <a:pPr>
                <a:defRPr/>
              </a:pPr>
              <a:t>3/5/2019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6EC262-8EEC-49E5-8FD2-D409A7B808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4144877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34E61-81EE-496F-A8FB-2E555212A7E4}" type="datetimeFigureOut">
              <a:rPr lang="en-US"/>
              <a:pPr>
                <a:defRPr/>
              </a:pPr>
              <a:t>3/5/2019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431F11-A4C4-4338-A061-7281DA1EF0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791545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DEF9B-E079-4F36-AE73-78BF4483E216}" type="datetimeFigureOut">
              <a:rPr lang="en-US"/>
              <a:pPr>
                <a:defRPr/>
              </a:pPr>
              <a:t>3/5/2019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4946C3-BCC6-42F0-A8AA-8FDE93A89C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181223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2B7FB-8B8E-4AA0-9BA6-4117CEF19ECA}" type="datetimeFigureOut">
              <a:rPr lang="en-US"/>
              <a:pPr>
                <a:defRPr/>
              </a:pPr>
              <a:t>3/5/2019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14E67A-E1C5-4D44-A8D6-6C2CCE57BD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2215022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 cstate="print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6BF6409-79FD-4F1E-BAAD-359588D9AE63}" type="datetimeFigureOut">
              <a:rPr lang="en-US"/>
              <a:pPr>
                <a:defRPr/>
              </a:pPr>
              <a:t>3/5/2019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BCBCBC"/>
                </a:solidFill>
                <a:latin typeface="Verdana" panose="020B0604030504040204" pitchFamily="34" charset="0"/>
              </a:defRPr>
            </a:lvl1pPr>
          </a:lstStyle>
          <a:p>
            <a:fld id="{BE1090B2-0511-467F-A897-DB95F131D7C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52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3" r:id="rId12"/>
    <p:sldLayoutId id="2147483850" r:id="rId13"/>
    <p:sldLayoutId id="2147483851" r:id="rId14"/>
    <p:sldLayoutId id="2147483854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anose="05020102010507070707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ctrTitle"/>
          </p:nvPr>
        </p:nvSpPr>
        <p:spPr>
          <a:xfrm>
            <a:off x="609600" y="1295400"/>
            <a:ext cx="7772400" cy="1524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Getting to Zero</a:t>
            </a:r>
          </a:p>
        </p:txBody>
      </p:sp>
      <p:sp>
        <p:nvSpPr>
          <p:cNvPr id="5123" name="Subtitle 2"/>
          <p:cNvSpPr>
            <a:spLocks noGrp="1"/>
          </p:cNvSpPr>
          <p:nvPr>
            <p:ph type="subTitle" idx="1"/>
          </p:nvPr>
        </p:nvSpPr>
        <p:spPr>
          <a:xfrm>
            <a:off x="1371600" y="2971800"/>
            <a:ext cx="6400800" cy="3048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Combining Solar Energy with</a:t>
            </a:r>
          </a:p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Biomass Fuels </a:t>
            </a:r>
          </a:p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To Save the</a:t>
            </a:r>
          </a:p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Forests and Watersheds</a:t>
            </a:r>
          </a:p>
        </p:txBody>
      </p:sp>
    </p:spTree>
  </p:cSld>
  <p:clrMapOvr>
    <a:masterClrMapping/>
  </p:clrMapOvr>
  <p:transition advTm="2948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759" y="45720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Our Watersheds and Forests are Threatened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Decades of fire suppression has left our forests vulnerable to the impacts of disease, drought and catastrophic wildfire. 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NM forests provide drinking water for over 1,000,000 people in the state.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Landscape scale restoration is needed to ensure water security. 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dirty="0"/>
          </a:p>
        </p:txBody>
      </p:sp>
    </p:spTree>
  </p:cSld>
  <p:clrMapOvr>
    <a:masterClrMapping/>
  </p:clrMapOvr>
  <p:transition advTm="16224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5364" name="Picture 3" descr="U:\Comunidades\Forest photo points 2008\IMG_48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Box 4"/>
          <p:cNvSpPr txBox="1">
            <a:spLocks noChangeArrowheads="1"/>
          </p:cNvSpPr>
          <p:nvPr/>
        </p:nvSpPr>
        <p:spPr bwMode="auto">
          <a:xfrm>
            <a:off x="685800" y="304800"/>
            <a:ext cx="7924800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6600" dirty="0">
                <a:solidFill>
                  <a:srgbClr val="FFC000"/>
                </a:solidFill>
                <a:latin typeface="+mj-lt"/>
              </a:rPr>
              <a:t>TOO MUCH FUEL</a:t>
            </a:r>
          </a:p>
          <a:p>
            <a:pPr>
              <a:defRPr/>
            </a:pPr>
            <a:endParaRPr lang="en-US" sz="6600" dirty="0">
              <a:solidFill>
                <a:srgbClr val="FFC000"/>
              </a:solidFill>
              <a:latin typeface="Verdana" pitchFamily="34" charset="0"/>
            </a:endParaRPr>
          </a:p>
          <a:p>
            <a:pPr>
              <a:defRPr/>
            </a:pPr>
            <a:endParaRPr lang="en-US" sz="6600" dirty="0">
              <a:solidFill>
                <a:srgbClr val="FFC000"/>
              </a:solidFill>
              <a:latin typeface="Verdana" pitchFamily="34" charset="0"/>
            </a:endParaRPr>
          </a:p>
          <a:p>
            <a:pPr>
              <a:defRPr/>
            </a:pPr>
            <a:endParaRPr lang="en-US" sz="5400" dirty="0">
              <a:solidFill>
                <a:srgbClr val="FFC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advTm="15959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144000" cy="16303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/>
              <a:t>Intense Fires Destroy</a:t>
            </a:r>
            <a:br>
              <a:rPr lang="en-US" sz="4000" dirty="0" smtClean="0"/>
            </a:br>
            <a:r>
              <a:rPr lang="en-US" sz="4000" dirty="0" smtClean="0"/>
              <a:t>Soils and Watersheds</a:t>
            </a:r>
          </a:p>
        </p:txBody>
      </p:sp>
      <p:pic>
        <p:nvPicPr>
          <p:cNvPr id="16387" name="Picture 4" descr="DSCN017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11338"/>
            <a:ext cx="8077200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5164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reeform 3"/>
          <p:cNvSpPr>
            <a:spLocks noChangeArrowheads="1"/>
          </p:cNvSpPr>
          <p:nvPr/>
        </p:nvSpPr>
        <p:spPr bwMode="auto">
          <a:xfrm>
            <a:off x="2836863" y="1677988"/>
            <a:ext cx="4645025" cy="587375"/>
          </a:xfrm>
          <a:custGeom>
            <a:avLst/>
            <a:gdLst>
              <a:gd name="T0" fmla="*/ 0 w 5108447"/>
              <a:gd name="T1" fmla="*/ 219012 h 664464"/>
              <a:gd name="T2" fmla="*/ 2170617 w 5108447"/>
              <a:gd name="T3" fmla="*/ 219012 h 664464"/>
              <a:gd name="T4" fmla="*/ 2170617 w 5108447"/>
              <a:gd name="T5" fmla="*/ 0 h 664464"/>
              <a:gd name="T6" fmla="*/ 0 w 5108447"/>
              <a:gd name="T7" fmla="*/ 0 h 664464"/>
              <a:gd name="T8" fmla="*/ 0 w 5108447"/>
              <a:gd name="T9" fmla="*/ 219012 h 6644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108447"/>
              <a:gd name="T16" fmla="*/ 0 h 664464"/>
              <a:gd name="T17" fmla="*/ 5108447 w 5108447"/>
              <a:gd name="T18" fmla="*/ 664464 h 6644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108447" h="664464">
                <a:moveTo>
                  <a:pt x="0" y="664464"/>
                </a:moveTo>
                <a:lnTo>
                  <a:pt x="5108448" y="664464"/>
                </a:lnTo>
                <a:lnTo>
                  <a:pt x="5108448" y="0"/>
                </a:lnTo>
                <a:lnTo>
                  <a:pt x="0" y="0"/>
                </a:lnTo>
                <a:lnTo>
                  <a:pt x="0" y="664464"/>
                </a:lnTo>
              </a:path>
            </a:pathLst>
          </a:custGeom>
          <a:solidFill>
            <a:srgbClr val="FFFFFF"/>
          </a:solidFill>
          <a:ln w="12700" algn="ctr">
            <a:solidFill>
              <a:srgbClr val="000000">
                <a:alpha val="0"/>
              </a:srgbClr>
            </a:solidFill>
            <a:miter lim="800000"/>
            <a:headEnd/>
            <a:tailEnd/>
          </a:ln>
        </p:spPr>
        <p:txBody>
          <a:bodyPr lIns="82058" tIns="41029" rIns="82058" bIns="41029" anchor="ctr"/>
          <a:lstStyle/>
          <a:p>
            <a:endParaRPr lang="en-US"/>
          </a:p>
        </p:txBody>
      </p:sp>
      <p:sp>
        <p:nvSpPr>
          <p:cNvPr id="17411" name="Freeform 3"/>
          <p:cNvSpPr>
            <a:spLocks noChangeArrowheads="1"/>
          </p:cNvSpPr>
          <p:nvPr/>
        </p:nvSpPr>
        <p:spPr bwMode="auto">
          <a:xfrm>
            <a:off x="2832100" y="1673225"/>
            <a:ext cx="4657725" cy="598488"/>
          </a:xfrm>
          <a:custGeom>
            <a:avLst/>
            <a:gdLst>
              <a:gd name="T0" fmla="*/ 3876 w 5123687"/>
              <a:gd name="T1" fmla="*/ 2909 h 679704"/>
              <a:gd name="T2" fmla="*/ 7753 w 5123687"/>
              <a:gd name="T3" fmla="*/ 2909 h 679704"/>
              <a:gd name="T4" fmla="*/ 7753 w 5123687"/>
              <a:gd name="T5" fmla="*/ 210423 h 679704"/>
              <a:gd name="T6" fmla="*/ 2164476 w 5123687"/>
              <a:gd name="T7" fmla="*/ 210423 h 679704"/>
              <a:gd name="T8" fmla="*/ 2164476 w 5123687"/>
              <a:gd name="T9" fmla="*/ 5818 h 679704"/>
              <a:gd name="T10" fmla="*/ 3876 w 5123687"/>
              <a:gd name="T11" fmla="*/ 5818 h 679704"/>
              <a:gd name="T12" fmla="*/ 3876 w 5123687"/>
              <a:gd name="T13" fmla="*/ 2909 h 679704"/>
              <a:gd name="T14" fmla="*/ 7753 w 5123687"/>
              <a:gd name="T15" fmla="*/ 2909 h 679704"/>
              <a:gd name="T16" fmla="*/ 3876 w 5123687"/>
              <a:gd name="T17" fmla="*/ 2909 h 679704"/>
              <a:gd name="T18" fmla="*/ 3876 w 5123687"/>
              <a:gd name="T19" fmla="*/ 0 h 679704"/>
              <a:gd name="T20" fmla="*/ 2172228 w 5123687"/>
              <a:gd name="T21" fmla="*/ 0 h 679704"/>
              <a:gd name="T22" fmla="*/ 2172228 w 5123687"/>
              <a:gd name="T23" fmla="*/ 216242 h 679704"/>
              <a:gd name="T24" fmla="*/ 0 w 5123687"/>
              <a:gd name="T25" fmla="*/ 216242 h 679704"/>
              <a:gd name="T26" fmla="*/ 0 w 5123687"/>
              <a:gd name="T27" fmla="*/ 0 h 679704"/>
              <a:gd name="T28" fmla="*/ 3876 w 5123687"/>
              <a:gd name="T29" fmla="*/ 0 h 679704"/>
              <a:gd name="T30" fmla="*/ 3876 w 5123687"/>
              <a:gd name="T31" fmla="*/ 2909 h 67970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123687"/>
              <a:gd name="T49" fmla="*/ 0 h 679704"/>
              <a:gd name="T50" fmla="*/ 5123687 w 5123687"/>
              <a:gd name="T51" fmla="*/ 679704 h 67970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123687" h="679704">
                <a:moveTo>
                  <a:pt x="9144" y="9144"/>
                </a:moveTo>
                <a:lnTo>
                  <a:pt x="18288" y="9144"/>
                </a:lnTo>
                <a:lnTo>
                  <a:pt x="18288" y="661416"/>
                </a:lnTo>
                <a:lnTo>
                  <a:pt x="5105400" y="661416"/>
                </a:lnTo>
                <a:lnTo>
                  <a:pt x="5105400" y="18288"/>
                </a:lnTo>
                <a:lnTo>
                  <a:pt x="9144" y="18288"/>
                </a:lnTo>
                <a:lnTo>
                  <a:pt x="9144" y="9144"/>
                </a:lnTo>
                <a:lnTo>
                  <a:pt x="18288" y="9144"/>
                </a:lnTo>
                <a:lnTo>
                  <a:pt x="9144" y="9144"/>
                </a:lnTo>
                <a:lnTo>
                  <a:pt x="9144" y="0"/>
                </a:lnTo>
                <a:lnTo>
                  <a:pt x="5123687" y="0"/>
                </a:lnTo>
                <a:lnTo>
                  <a:pt x="5123687" y="679704"/>
                </a:lnTo>
                <a:lnTo>
                  <a:pt x="0" y="679704"/>
                </a:lnTo>
                <a:lnTo>
                  <a:pt x="0" y="0"/>
                </a:lnTo>
                <a:lnTo>
                  <a:pt x="9144" y="0"/>
                </a:lnTo>
                <a:lnTo>
                  <a:pt x="9144" y="9144"/>
                </a:lnTo>
              </a:path>
            </a:pathLst>
          </a:custGeom>
          <a:solidFill>
            <a:srgbClr val="000000"/>
          </a:solidFill>
          <a:ln w="12700" algn="ctr">
            <a:solidFill>
              <a:srgbClr val="000000">
                <a:alpha val="0"/>
              </a:srgbClr>
            </a:solidFill>
            <a:miter lim="800000"/>
            <a:headEnd/>
            <a:tailEnd/>
          </a:ln>
        </p:spPr>
        <p:txBody>
          <a:bodyPr lIns="82058" tIns="41029" rIns="82058" bIns="41029" anchor="ctr"/>
          <a:lstStyle/>
          <a:p>
            <a:endParaRPr lang="en-US"/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392113"/>
            <a:ext cx="8334375" cy="607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Box 1"/>
          <p:cNvSpPr txBox="1">
            <a:spLocks noChangeArrowheads="1"/>
          </p:cNvSpPr>
          <p:nvPr/>
        </p:nvSpPr>
        <p:spPr bwMode="auto">
          <a:xfrm>
            <a:off x="838200" y="5638800"/>
            <a:ext cx="7839075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41029">
            <a:spAutoFit/>
          </a:bodyPr>
          <a:lstStyle>
            <a:lvl1pPr defTabSz="8207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07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07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07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07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2963"/>
              </a:lnSpc>
            </a:pPr>
            <a:r>
              <a:rPr lang="en-US" altLang="zh-CN" sz="3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Fire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fighting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expensive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dangerous</a:t>
            </a:r>
          </a:p>
        </p:txBody>
      </p:sp>
      <p:sp>
        <p:nvSpPr>
          <p:cNvPr id="17414" name="TextBox 1"/>
          <p:cNvSpPr txBox="1">
            <a:spLocks noChangeArrowheads="1"/>
          </p:cNvSpPr>
          <p:nvPr/>
        </p:nvSpPr>
        <p:spPr bwMode="auto">
          <a:xfrm>
            <a:off x="2921000" y="1838325"/>
            <a:ext cx="4306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41029">
            <a:spAutoFit/>
          </a:bodyPr>
          <a:lstStyle>
            <a:lvl1pPr defTabSz="8207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07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07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07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07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2963"/>
              </a:lnSpc>
            </a:pPr>
            <a:r>
              <a:rPr lang="en-US" altLang="zh-CN" sz="32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Average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$1172/Acre</a:t>
            </a:r>
          </a:p>
        </p:txBody>
      </p:sp>
    </p:spTree>
  </p:cSld>
  <p:clrMapOvr>
    <a:masterClrMapping/>
  </p:clrMapOvr>
  <p:transition advTm="15397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722" name="Group 98"/>
          <p:cNvGraphicFramePr>
            <a:graphicFrameLocks noGrp="1"/>
          </p:cNvGraphicFramePr>
          <p:nvPr/>
        </p:nvGraphicFramePr>
        <p:xfrm>
          <a:off x="622300" y="76200"/>
          <a:ext cx="7897813" cy="4275136"/>
        </p:xfrm>
        <a:graphic>
          <a:graphicData uri="http://schemas.openxmlformats.org/drawingml/2006/table">
            <a:tbl>
              <a:tblPr/>
              <a:tblGrid>
                <a:gridCol w="47799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938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34984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TreatmentBenefits</a:t>
                      </a:r>
                      <a:endParaRPr kumimoji="0" lang="zh-CN" altLang="en-US" sz="2000" b="0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82058" marR="82058" marT="41032" marB="41032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PresentValueperacre</a:t>
                      </a:r>
                      <a:endParaRPr kumimoji="0" lang="zh-CN" altLang="en-US" sz="16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82058" marR="82058" marT="41032" marB="41032" horzOverflow="overflow">
                    <a:lnL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49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HighRisk</a:t>
                      </a:r>
                      <a:endParaRPr kumimoji="0" lang="zh-CN" altLang="en-US" sz="16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82058" marR="82058" marT="41032" marB="41032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ModerateRisk</a:t>
                      </a:r>
                      <a:endParaRPr kumimoji="0" lang="zh-CN" altLang="en-US" sz="16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82058" marR="82058" marT="41032" marB="41032" horzOverflow="overflow">
                    <a:lnL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68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Firefighting costs avoided</a:t>
                      </a:r>
                      <a:endParaRPr kumimoji="0" lang="zh-CN" altLang="en-US" sz="20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82058" marR="82058" marT="41032" marB="41032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$481</a:t>
                      </a:r>
                      <a:endParaRPr kumimoji="0" lang="zh-CN" altLang="en-US" sz="20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82058" marR="82058" marT="41032" marB="41032" horzOverflow="overflow">
                    <a:lnL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$231</a:t>
                      </a:r>
                      <a:endParaRPr kumimoji="0" lang="zh-CN" altLang="en-US" sz="20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82058" marR="82058" marT="41032" marB="41032" horzOverflow="overflow">
                    <a:lnL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68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Fatalities avoided</a:t>
                      </a:r>
                      <a:endParaRPr kumimoji="0" lang="zh-CN" altLang="en-US" sz="20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82058" marR="82058" marT="41032" marB="41032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$10</a:t>
                      </a:r>
                      <a:endParaRPr kumimoji="0" lang="zh-CN" altLang="en-US" sz="20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82058" marR="82058" marT="41032" marB="41032" horzOverflow="overflow">
                    <a:lnL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$5</a:t>
                      </a:r>
                      <a:endParaRPr kumimoji="0" lang="zh-CN" altLang="en-US" sz="20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82058" marR="82058" marT="41032" marB="41032" horzOverflow="overflow">
                    <a:lnL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68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Facility losses avoided</a:t>
                      </a:r>
                      <a:endParaRPr kumimoji="0" lang="zh-CN" altLang="en-US" sz="20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82058" marR="82058" marT="41032" marB="41032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$150</a:t>
                      </a:r>
                      <a:endParaRPr kumimoji="0" lang="zh-CN" altLang="en-US" sz="20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82058" marR="82058" marT="41032" marB="41032" horzOverflow="overflow">
                    <a:lnL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$72</a:t>
                      </a:r>
                      <a:endParaRPr kumimoji="0" lang="zh-CN" altLang="en-US" sz="20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82058" marR="82058" marT="41032" marB="41032" horzOverflow="overflow">
                    <a:lnL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868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Timber losses avoided</a:t>
                      </a:r>
                      <a:endParaRPr kumimoji="0" lang="zh-CN" altLang="en-US" sz="20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82058" marR="82058" marT="41032" marB="41032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$772</a:t>
                      </a:r>
                      <a:endParaRPr kumimoji="0" lang="zh-CN" altLang="en-US" sz="20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82058" marR="82058" marT="41032" marB="41032" horzOverflow="overflow">
                    <a:lnL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$371</a:t>
                      </a:r>
                      <a:endParaRPr kumimoji="0" lang="zh-CN" altLang="en-US" sz="20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82058" marR="82058" marT="41032" marB="41032" horzOverflow="overflow">
                    <a:lnL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917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Regeneration and rehabilitation costs avoided</a:t>
                      </a:r>
                      <a:endParaRPr kumimoji="0" lang="zh-CN" altLang="en-US" sz="20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82058" marR="82058" marT="41032" marB="41032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$120</a:t>
                      </a:r>
                      <a:endParaRPr kumimoji="0" lang="zh-CN" altLang="en-US" sz="20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82058" marR="82058" marT="41032" marB="41032" horzOverflow="overflow">
                    <a:lnL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$58</a:t>
                      </a:r>
                      <a:endParaRPr kumimoji="0" lang="zh-CN" altLang="en-US" sz="20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82058" marR="82058" marT="41032" marB="41032" horzOverflow="overflow">
                    <a:lnL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868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Community value of fire risk reduction</a:t>
                      </a:r>
                      <a:endParaRPr kumimoji="0" lang="zh-CN" altLang="en-US" sz="20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82058" marR="82058" marT="41032" marB="41032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$63</a:t>
                      </a:r>
                      <a:endParaRPr kumimoji="0" lang="zh-CN" altLang="en-US" sz="20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82058" marR="82058" marT="41032" marB="41032" horzOverflow="overflow">
                    <a:lnL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$63</a:t>
                      </a:r>
                      <a:endParaRPr kumimoji="0" lang="zh-CN" altLang="en-US" sz="20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82058" marR="82058" marT="41032" marB="41032" horzOverflow="overflow">
                    <a:lnL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868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Regional economic benefits</a:t>
                      </a:r>
                      <a:endParaRPr kumimoji="0" lang="zh-CN" altLang="en-US" sz="20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82058" marR="82058" marT="41032" marB="41032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$386</a:t>
                      </a:r>
                      <a:endParaRPr kumimoji="0" lang="zh-CN" altLang="en-US" sz="20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82058" marR="82058" marT="41032" marB="41032" horzOverflow="overflow">
                    <a:lnL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$386</a:t>
                      </a:r>
                      <a:endParaRPr kumimoji="0" lang="zh-CN" altLang="en-US" sz="20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82058" marR="82058" marT="41032" marB="41032" horzOverflow="overflow">
                    <a:lnL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92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TotalBenefits</a:t>
                      </a:r>
                      <a:endParaRPr kumimoji="0" lang="zh-CN" altLang="en-US" sz="2000" b="0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82058" marR="82058" marT="41032" marB="41032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$1,982+</a:t>
                      </a:r>
                      <a:endParaRPr kumimoji="0" lang="zh-CN" altLang="en-US" sz="2000" b="1" i="1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82058" marR="82058" marT="41032" marB="41032" horzOverflow="overflow">
                    <a:lnL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$1,186+</a:t>
                      </a:r>
                      <a:endParaRPr kumimoji="0" lang="zh-CN" altLang="en-US" sz="20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82058" marR="82058" marT="41032" marB="41032" horzOverflow="overflow">
                    <a:lnL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6721" name="Group 97"/>
          <p:cNvGraphicFramePr>
            <a:graphicFrameLocks noGrp="1"/>
          </p:cNvGraphicFramePr>
          <p:nvPr/>
        </p:nvGraphicFramePr>
        <p:xfrm>
          <a:off x="622300" y="4495800"/>
          <a:ext cx="7897813" cy="2116187"/>
        </p:xfrm>
        <a:graphic>
          <a:graphicData uri="http://schemas.openxmlformats.org/drawingml/2006/table">
            <a:tbl>
              <a:tblPr/>
              <a:tblGrid>
                <a:gridCol w="47799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938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86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Treatment costs</a:t>
                      </a:r>
                      <a:endParaRPr kumimoji="0" lang="zh-CN" altLang="en-US" sz="2000" b="0" i="1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82058" marR="82058" marT="41027" marB="41027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82058" marR="82058" marT="41027" marB="41027" horzOverflow="overflow">
                    <a:lnL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82058" marR="82058" marT="41027" marB="41027" horzOverflow="overflow">
                    <a:lnL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6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Operational costs</a:t>
                      </a:r>
                      <a:endParaRPr kumimoji="0" lang="zh-CN" altLang="en-US" sz="2000" b="1" i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82058" marR="82058" marT="41027" marB="41027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($374)</a:t>
                      </a:r>
                      <a:endParaRPr kumimoji="0" lang="zh-CN" altLang="en-US" sz="2000" b="1" i="1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82058" marR="82058" marT="41027" marB="41027" horzOverflow="overflow">
                    <a:lnL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($374)</a:t>
                      </a:r>
                      <a:endParaRPr kumimoji="0" lang="zh-CN" altLang="en-US" sz="2000" b="1" i="1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82058" marR="82058" marT="41027" marB="41027" horzOverflow="overflow">
                    <a:lnL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6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Forest Service contract preparation costs</a:t>
                      </a:r>
                      <a:endParaRPr kumimoji="0" lang="zh-CN" altLang="en-US" sz="2000" b="1" i="1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82058" marR="82058" marT="41027" marB="41027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($206)</a:t>
                      </a:r>
                      <a:endParaRPr kumimoji="0" lang="zh-CN" altLang="en-US" sz="2000" b="1" i="1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82058" marR="82058" marT="41027" marB="41027" horzOverflow="overflow">
                    <a:lnL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($206)</a:t>
                      </a:r>
                      <a:endParaRPr kumimoji="0" lang="zh-CN" altLang="en-US" sz="2000" b="1" i="1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82058" marR="82058" marT="41027" marB="41027" horzOverflow="overflow">
                    <a:lnL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Total Costs</a:t>
                      </a:r>
                      <a:endParaRPr kumimoji="0" lang="zh-CN" altLang="en-US" sz="2000" b="0" i="1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82058" marR="82058" marT="41027" marB="41027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($580)</a:t>
                      </a:r>
                      <a:endParaRPr kumimoji="0" lang="zh-CN" altLang="en-US" sz="2000" b="1" i="1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82058" marR="82058" marT="41027" marB="41027" horzOverflow="overflow">
                    <a:lnL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($580)</a:t>
                      </a:r>
                      <a:endParaRPr kumimoji="0" lang="zh-CN" altLang="en-US" sz="2000" b="1" i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L="82058" marR="82058" marT="41027" marB="41027" horzOverflow="overflow">
                    <a:lnL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Tm="16193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875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40% of New Mexican Forests Need Thinning </a:t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3946525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2,768,300 Acres are in current need of thinning. 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138,415 acres need to be thinned and burned each year to treat the entire region in 20 years.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dirty="0"/>
          </a:p>
        </p:txBody>
      </p:sp>
    </p:spTree>
  </p:cSld>
  <p:clrMapOvr>
    <a:masterClrMapping/>
  </p:clrMapOvr>
  <p:transition advTm="15398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New Mexico Water Relies on </a:t>
            </a:r>
            <a:br>
              <a:rPr lang="en-US" smtClean="0"/>
            </a:br>
            <a:r>
              <a:rPr lang="en-US" smtClean="0"/>
              <a:t>Our Forests</a:t>
            </a:r>
          </a:p>
        </p:txBody>
      </p:sp>
      <p:sp>
        <p:nvSpPr>
          <p:cNvPr id="20483" name="Content Placeholder 5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2513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v"/>
            </a:pPr>
            <a:r>
              <a:rPr lang="en-US" altLang="en-US" smtClean="0">
                <a:solidFill>
                  <a:schemeClr val="bg1"/>
                </a:solidFill>
              </a:rPr>
              <a:t>Higher Elevations get more Precipitation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endParaRPr lang="en-US" altLang="en-US" smtClean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en-US" altLang="en-US" smtClean="0">
                <a:solidFill>
                  <a:schemeClr val="bg1"/>
                </a:solidFill>
              </a:rPr>
              <a:t>Winter Snowpacks feed the Aquifers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endParaRPr lang="en-US" altLang="en-US" smtClean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en-US" altLang="en-US" smtClean="0">
                <a:solidFill>
                  <a:schemeClr val="bg1"/>
                </a:solidFill>
              </a:rPr>
              <a:t>Catastrophic Wild Fires lead to Floods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endParaRPr lang="en-US" altLang="en-US" smtClean="0">
              <a:solidFill>
                <a:schemeClr val="bg1"/>
              </a:solidFill>
            </a:endParaRP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en-US" altLang="en-US" smtClean="0">
                <a:solidFill>
                  <a:schemeClr val="bg1"/>
                </a:solidFill>
              </a:rPr>
              <a:t>Without the Forests we lose our towns</a:t>
            </a:r>
          </a:p>
        </p:txBody>
      </p:sp>
    </p:spTree>
  </p:cSld>
  <p:clrMapOvr>
    <a:masterClrMapping/>
  </p:clrMapOvr>
  <p:transition advTm="15288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Numerous Obstacles Inhibit Forest Restoration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Significant portion of forests are made up of small diameter material which traditionally has little value.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Forest thinning projects often cost over $1,000 per acre.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Limited sawmill activity compared to previous decades</a:t>
            </a:r>
          </a:p>
        </p:txBody>
      </p:sp>
    </p:spTree>
  </p:cSld>
  <p:clrMapOvr>
    <a:masterClrMapping/>
  </p:clrMapOvr>
  <p:transition advTm="13587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Changing the Economics of Forest Restoration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Efforts need to be made to provide a value added use for small diameter forest materials. </a:t>
            </a: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Possibilities </a:t>
            </a:r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Include: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District Heating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Biomass Energy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Traditional Wood Products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Bio-chemicals and Bio-based Products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dirty="0"/>
          </a:p>
        </p:txBody>
      </p:sp>
    </p:spTree>
  </p:cSld>
  <p:clrMapOvr>
    <a:masterClrMapping/>
  </p:clrMapOvr>
  <p:transition advTm="16302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Wood Boilers Reduce Emissions</a:t>
            </a:r>
          </a:p>
        </p:txBody>
      </p:sp>
      <p:pic>
        <p:nvPicPr>
          <p:cNvPr id="23555" name="Content Placeholder 5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501" t="30939" r="3000" b="28125"/>
          <a:stretch>
            <a:fillRect/>
          </a:stretch>
        </p:blipFill>
        <p:spPr>
          <a:xfrm>
            <a:off x="457200" y="1524000"/>
            <a:ext cx="8382000" cy="4800600"/>
          </a:xfrm>
        </p:spPr>
      </p:pic>
    </p:spTree>
  </p:cSld>
  <p:clrMapOvr>
    <a:masterClrMapping/>
  </p:clrMapOvr>
  <p:transition advTm="15725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FFC000"/>
                </a:solidFill>
              </a:rPr>
              <a:t>Fossil fuels are a thing of the Past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0" y="2362200"/>
            <a:ext cx="9144000" cy="3946525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Fossil Fuels are just ancient Plants stored underground</a:t>
            </a:r>
          </a:p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Millions of year of Savings have been burned in less than 2 centuries</a:t>
            </a:r>
          </a:p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The planet’s energy balance has been disturbed</a:t>
            </a:r>
          </a:p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Climate change has been the result</a:t>
            </a:r>
          </a:p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Renewables are Now based Income Energy</a:t>
            </a:r>
          </a:p>
          <a:p>
            <a:pPr eaLnBrk="1" hangingPunct="1"/>
            <a:endParaRPr lang="en-US" altLang="en-US" smtClean="0">
              <a:solidFill>
                <a:schemeClr val="bg1"/>
              </a:solidFill>
            </a:endParaRPr>
          </a:p>
          <a:p>
            <a:pPr eaLnBrk="1" hangingPunct="1"/>
            <a:endParaRPr lang="en-US" altLang="en-US" smtClean="0"/>
          </a:p>
        </p:txBody>
      </p:sp>
    </p:spTree>
  </p:cSld>
  <p:clrMapOvr>
    <a:masterClrMapping/>
  </p:clrMapOvr>
  <p:transition advTm="16459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Comparative Energy Costs</a:t>
            </a:r>
          </a:p>
        </p:txBody>
      </p:sp>
      <p:pic>
        <p:nvPicPr>
          <p:cNvPr id="2457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143000"/>
            <a:ext cx="8382000" cy="4953000"/>
          </a:xfrm>
        </p:spPr>
      </p:pic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096000"/>
            <a:ext cx="3124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5585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91440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/>
              <a:t>The Use of Local Woody Biomass Provide Many Benefits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600200"/>
            <a:ext cx="8534400" cy="4525963"/>
          </a:xfrm>
        </p:spPr>
        <p:txBody>
          <a:bodyPr>
            <a:no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3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Cost savings vs Fossil Fuels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3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Creates local jobs and keeps $$ local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3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Supports the Restoration of Forests </a:t>
            </a:r>
            <a:r>
              <a:rPr lang="en-US" sz="30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and creating Fire Adapted Communities</a:t>
            </a:r>
            <a:endParaRPr lang="en-US" sz="30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3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Provides the opportunity for hands on training in Biomass Energy use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3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Ties to </a:t>
            </a:r>
            <a:r>
              <a:rPr lang="en-US" sz="30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Forestry </a:t>
            </a:r>
            <a:r>
              <a:rPr lang="en-US" sz="3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and Ecology Programs</a:t>
            </a:r>
          </a:p>
        </p:txBody>
      </p:sp>
    </p:spTree>
  </p:cSld>
  <p:clrMapOvr>
    <a:masterClrMapping/>
  </p:clrMapOvr>
  <p:transition advTm="1599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1"/>
          <p:cNvSpPr>
            <a:spLocks noGrp="1"/>
          </p:cNvSpPr>
          <p:nvPr>
            <p:ph type="title"/>
          </p:nvPr>
        </p:nvSpPr>
        <p:spPr>
          <a:xfrm>
            <a:off x="152400" y="215024"/>
            <a:ext cx="8839200" cy="9318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AT" altLang="de-DE" dirty="0"/>
              <a:t>Bioenergy: leading renewable </a:t>
            </a:r>
            <a:r>
              <a:rPr lang="de-AT" altLang="de-DE" dirty="0" smtClean="0"/>
              <a:t>energy source used in </a:t>
            </a:r>
            <a:r>
              <a:rPr lang="de-AT" altLang="de-DE" dirty="0"/>
              <a:t>Europe</a:t>
            </a:r>
          </a:p>
        </p:txBody>
      </p:sp>
      <p:pic>
        <p:nvPicPr>
          <p:cNvPr id="26627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9588" y="1916113"/>
            <a:ext cx="8124825" cy="4076700"/>
          </a:xfrm>
        </p:spPr>
      </p:pic>
      <p:pic>
        <p:nvPicPr>
          <p:cNvPr id="26628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63" y="1403350"/>
            <a:ext cx="3875087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5866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3962400" cy="5364162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solidFill>
                  <a:schemeClr val="bg1"/>
                </a:solidFill>
              </a:rPr>
              <a:t>Biomass isn’t available everywhere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and transportation costs affects 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its price</a:t>
            </a:r>
          </a:p>
        </p:txBody>
      </p:sp>
      <p:pic>
        <p:nvPicPr>
          <p:cNvPr id="2765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04800"/>
            <a:ext cx="4891088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5709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3"/>
          <p:cNvSpPr>
            <a:spLocks noGrp="1"/>
          </p:cNvSpPr>
          <p:nvPr>
            <p:ph type="title"/>
          </p:nvPr>
        </p:nvSpPr>
        <p:spPr>
          <a:xfrm>
            <a:off x="381000" y="-152400"/>
            <a:ext cx="8229600" cy="914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Biomass Fuel is Available</a:t>
            </a:r>
          </a:p>
        </p:txBody>
      </p:sp>
      <p:pic>
        <p:nvPicPr>
          <p:cNvPr id="286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609600"/>
            <a:ext cx="8458200" cy="5932488"/>
          </a:xfrm>
        </p:spPr>
      </p:pic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400800"/>
            <a:ext cx="3810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495800" y="1397000"/>
          <a:ext cx="150813" cy="4064000"/>
        </p:xfrm>
        <a:graphic>
          <a:graphicData uri="http://schemas.openxmlformats.org/drawingml/2006/table">
            <a:tbl>
              <a:tblPr/>
              <a:tblGrid>
                <a:gridCol w="1508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91232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Group Selection/ Individual Tree Selection/Thin From Below/Stand Improvement Thinning/Mastication/ </a:t>
                      </a:r>
                      <a:endParaRPr lang="en-US" sz="300" dirty="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Broadcast Burning/Jackpot Burning/Pile Burning </a:t>
                      </a:r>
                      <a:endParaRPr lang="en-US" sz="300" dirty="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7997" marR="1799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6351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Thin from Below/Stand Improvement Thinning/Personal Use/Broadcast Burning/Jackpot Burning/Pile Burning </a:t>
                      </a:r>
                      <a:endParaRPr lang="en-US" sz="300" dirty="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7997" marR="1799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0498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Fuelbreak/Stand Improvement Thinning/Personal Use/Mastication/ </a:t>
                      </a:r>
                      <a:endParaRPr lang="en-US" sz="300" dirty="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Broadcast Burning/Jackpot Burning/Pile Burning </a:t>
                      </a:r>
                      <a:endParaRPr lang="en-US" sz="300" dirty="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7997" marR="1799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440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Mogote Fuelbreak </a:t>
                      </a:r>
                      <a:endParaRPr lang="en-US" sz="300" dirty="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7997" marR="1799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7820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Aspen Regeneration Treatments (Patch-cuts/Group Selection/Thin from Below/Stand Improvement Thinning/Mastication/ </a:t>
                      </a:r>
                      <a:endParaRPr lang="en-US" sz="300" dirty="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Personal Use/Broadcast Burning/Jackpot Burning/Pile Burning </a:t>
                      </a:r>
                      <a:endParaRPr lang="en-US" sz="300" dirty="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7997" marR="1799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8057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Meadow Restoration/Stand Improvement Thinning/Personal Use/Broadcast Burn/Jackpot Burn </a:t>
                      </a:r>
                      <a:endParaRPr lang="en-US" sz="300" dirty="0">
                        <a:solidFill>
                          <a:srgbClr val="000000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17997" marR="1799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Tm="17457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Thinning Acres for Fuel Amounts</a:t>
            </a:r>
          </a:p>
        </p:txBody>
      </p:sp>
      <p:pic>
        <p:nvPicPr>
          <p:cNvPr id="2969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676400"/>
            <a:ext cx="8229600" cy="4114800"/>
          </a:xfrm>
        </p:spPr>
      </p:pic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324600"/>
            <a:ext cx="3124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6192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Biomass Utilization Creates Sustainable Employment</a:t>
            </a:r>
            <a:endParaRPr lang="en-US" dirty="0"/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Unlike Wind and Solar, the jobs don’t end once the systems are installed</a:t>
            </a:r>
          </a:p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When landscape thinning done over a 20 year period ia complete, new 20 year old growth needs to be thinned again</a:t>
            </a:r>
          </a:p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Biomass can also be used as feedstocks for replacing petrochemicals</a:t>
            </a:r>
          </a:p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Money spent on biomass fuels stay local creating local jobs and benefits for small towns</a:t>
            </a:r>
          </a:p>
          <a:p>
            <a:pPr eaLnBrk="1" hangingPunct="1"/>
            <a:endParaRPr lang="en-US" altLang="en-US" smtClean="0"/>
          </a:p>
        </p:txBody>
      </p:sp>
    </p:spTree>
  </p:cSld>
  <p:clrMapOvr>
    <a:masterClrMapping/>
  </p:clrMapOvr>
  <p:transition advTm="15865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Mechanized Forestry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3200" smtClean="0">
                <a:solidFill>
                  <a:schemeClr val="bg1"/>
                </a:solidFill>
              </a:rPr>
              <a:t>Modern Wood Harvesting Equipment </a:t>
            </a:r>
          </a:p>
          <a:p>
            <a:pPr lvl="1" eaLnBrk="1" hangingPunct="1"/>
            <a:r>
              <a:rPr lang="en-US" altLang="en-US" sz="2800" smtClean="0">
                <a:solidFill>
                  <a:schemeClr val="bg1"/>
                </a:solidFill>
              </a:rPr>
              <a:t>Keeps Workers Safe</a:t>
            </a:r>
          </a:p>
          <a:p>
            <a:pPr lvl="1" eaLnBrk="1" hangingPunct="1"/>
            <a:r>
              <a:rPr lang="en-US" altLang="en-US" sz="2800" smtClean="0">
                <a:solidFill>
                  <a:schemeClr val="bg1"/>
                </a:solidFill>
              </a:rPr>
              <a:t>Minimizes Soil Disturbance</a:t>
            </a:r>
          </a:p>
          <a:p>
            <a:pPr lvl="1" eaLnBrk="1" hangingPunct="1"/>
            <a:r>
              <a:rPr lang="en-US" altLang="en-US" sz="2800" smtClean="0">
                <a:solidFill>
                  <a:schemeClr val="bg1"/>
                </a:solidFill>
              </a:rPr>
              <a:t>High Cost, but High Production</a:t>
            </a:r>
          </a:p>
          <a:p>
            <a:pPr lvl="1" eaLnBrk="1" hangingPunct="1"/>
            <a:r>
              <a:rPr lang="en-US" altLang="en-US" sz="2800" smtClean="0">
                <a:solidFill>
                  <a:schemeClr val="bg1"/>
                </a:solidFill>
              </a:rPr>
              <a:t>Can Run at Night and in Winter</a:t>
            </a:r>
          </a:p>
          <a:p>
            <a:pPr lvl="1" eaLnBrk="1" hangingPunct="1"/>
            <a:r>
              <a:rPr lang="en-US" altLang="en-US" sz="2800" smtClean="0">
                <a:solidFill>
                  <a:schemeClr val="bg1"/>
                </a:solidFill>
              </a:rPr>
              <a:t>Is Effective in Fighting Wild fires</a:t>
            </a:r>
          </a:p>
        </p:txBody>
      </p:sp>
    </p:spTree>
  </p:cSld>
  <p:clrMapOvr>
    <a:masterClrMapping/>
  </p:clrMapOvr>
  <p:transition advTm="1585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3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smtClean="0"/>
              <a:t>Example of mechanically built line, 50 feet wide. Fired out on right. Logs placed in line for rehab</a:t>
            </a:r>
          </a:p>
        </p:txBody>
      </p:sp>
      <p:pic>
        <p:nvPicPr>
          <p:cNvPr id="32771" name="Picture 2" descr="C:\Documents and Settings\rmrich\My Documents\My Pictures\Big Iron Workshop\Jocko Li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057400"/>
            <a:ext cx="7315200" cy="424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6162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Machine Description-</a:t>
            </a:r>
            <a:r>
              <a:rPr lang="en-US" dirty="0" err="1" smtClean="0"/>
              <a:t>Skigines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19600" cy="5334000"/>
          </a:xfrm>
        </p:spPr>
        <p:txBody>
          <a:bodyPr>
            <a:normAutofit fontScale="85000" lnSpcReduction="2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 err="1">
                <a:solidFill>
                  <a:schemeClr val="bg1"/>
                </a:solidFill>
              </a:rPr>
              <a:t>Skidgines</a:t>
            </a:r>
            <a:r>
              <a:rPr lang="en-US" dirty="0">
                <a:solidFill>
                  <a:schemeClr val="bg1"/>
                </a:solidFill>
              </a:rPr>
              <a:t> are comprised of two </a:t>
            </a:r>
            <a:r>
              <a:rPr lang="en-US" dirty="0" smtClean="0">
                <a:solidFill>
                  <a:schemeClr val="bg1"/>
                </a:solidFill>
              </a:rPr>
              <a:t>types </a:t>
            </a:r>
            <a:r>
              <a:rPr lang="en-US" dirty="0">
                <a:solidFill>
                  <a:schemeClr val="bg1"/>
                </a:solidFill>
              </a:rPr>
              <a:t>of log </a:t>
            </a:r>
            <a:r>
              <a:rPr lang="en-US" dirty="0" smtClean="0">
                <a:solidFill>
                  <a:schemeClr val="bg1"/>
                </a:solidFill>
              </a:rPr>
              <a:t>moving machines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 smtClean="0">
                <a:solidFill>
                  <a:schemeClr val="bg1"/>
                </a:solidFill>
              </a:rPr>
              <a:t>Forwarders and skidders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 smtClean="0">
                <a:solidFill>
                  <a:schemeClr val="bg1"/>
                </a:solidFill>
              </a:rPr>
              <a:t>These machines </a:t>
            </a:r>
            <a:r>
              <a:rPr lang="en-US" dirty="0">
                <a:solidFill>
                  <a:schemeClr val="bg1"/>
                </a:solidFill>
              </a:rPr>
              <a:t>have been modified to haul water and function as </a:t>
            </a:r>
            <a:r>
              <a:rPr lang="en-US" dirty="0" err="1">
                <a:solidFill>
                  <a:schemeClr val="bg1"/>
                </a:solidFill>
              </a:rPr>
              <a:t>skidgines</a:t>
            </a:r>
            <a:r>
              <a:rPr lang="en-US" dirty="0">
                <a:solidFill>
                  <a:schemeClr val="bg1"/>
                </a:solidFill>
              </a:rPr>
              <a:t>. 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>
                <a:solidFill>
                  <a:schemeClr val="bg1"/>
                </a:solidFill>
              </a:rPr>
              <a:t>Type 1 </a:t>
            </a:r>
            <a:r>
              <a:rPr lang="en-US" dirty="0" err="1">
                <a:solidFill>
                  <a:schemeClr val="bg1"/>
                </a:solidFill>
              </a:rPr>
              <a:t>skidgines</a:t>
            </a:r>
            <a:r>
              <a:rPr lang="en-US" dirty="0">
                <a:solidFill>
                  <a:schemeClr val="bg1"/>
                </a:solidFill>
              </a:rPr>
              <a:t> are </a:t>
            </a:r>
            <a:r>
              <a:rPr lang="en-US" dirty="0" smtClean="0">
                <a:solidFill>
                  <a:schemeClr val="bg1"/>
                </a:solidFill>
              </a:rPr>
              <a:t>often </a:t>
            </a:r>
            <a:r>
              <a:rPr lang="en-US" dirty="0">
                <a:solidFill>
                  <a:schemeClr val="bg1"/>
                </a:solidFill>
              </a:rPr>
              <a:t>log forwarders with large capacity tanks on them, generally from 1,200 to 3,000 gallons. 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>
                <a:solidFill>
                  <a:schemeClr val="bg1"/>
                </a:solidFill>
              </a:rPr>
              <a:t>Forwarders are designed to carry logs free of the ground.  Tanks are mounted where the logs would normally be </a:t>
            </a:r>
            <a:r>
              <a:rPr lang="en-US" dirty="0" smtClean="0">
                <a:solidFill>
                  <a:schemeClr val="bg1"/>
                </a:solidFill>
              </a:rPr>
              <a:t>placed</a:t>
            </a:r>
            <a:endParaRPr lang="en-US" dirty="0">
              <a:solidFill>
                <a:schemeClr val="bg1"/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dirty="0"/>
          </a:p>
        </p:txBody>
      </p:sp>
      <p:pic>
        <p:nvPicPr>
          <p:cNvPr id="33796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091" t="11099" r="11107" b="21758"/>
          <a:stretch>
            <a:fillRect/>
          </a:stretch>
        </p:blipFill>
        <p:spPr>
          <a:xfrm>
            <a:off x="4495800" y="1195388"/>
            <a:ext cx="4256088" cy="2828925"/>
          </a:xfrm>
        </p:spPr>
      </p:pic>
      <p:pic>
        <p:nvPicPr>
          <p:cNvPr id="33797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3710"/>
          <a:stretch>
            <a:fillRect/>
          </a:stretch>
        </p:blipFill>
        <p:spPr bwMode="auto">
          <a:xfrm>
            <a:off x="4456113" y="3962400"/>
            <a:ext cx="4332287" cy="2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0" y="4148138"/>
            <a:ext cx="3124200" cy="46196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cs typeface="+mn-cs"/>
              </a:rPr>
              <a:t>Type 1 </a:t>
            </a:r>
            <a:r>
              <a:rPr lang="en-US" sz="2400" dirty="0" err="1">
                <a:latin typeface="+mn-lt"/>
                <a:cs typeface="+mn-cs"/>
              </a:rPr>
              <a:t>Skidgine</a:t>
            </a:r>
            <a:endParaRPr lang="en-US" sz="2400" dirty="0"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84700" y="1270000"/>
            <a:ext cx="1968500" cy="46196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cs typeface="+mn-cs"/>
              </a:rPr>
              <a:t>Forwarder</a:t>
            </a:r>
          </a:p>
        </p:txBody>
      </p:sp>
    </p:spTree>
  </p:cSld>
  <p:clrMapOvr>
    <a:masterClrMapping/>
  </p:clrMapOvr>
  <p:transition advTm="178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The Sun Doesn’t Shine at Night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403725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>
                <a:solidFill>
                  <a:schemeClr val="bg1"/>
                </a:solidFill>
              </a:rPr>
              <a:t>Kit Carson Electric is planning for 100% </a:t>
            </a:r>
            <a:r>
              <a:rPr lang="en-US" dirty="0" smtClean="0">
                <a:solidFill>
                  <a:schemeClr val="bg1"/>
                </a:solidFill>
              </a:rPr>
              <a:t>Solar for </a:t>
            </a:r>
            <a:r>
              <a:rPr lang="en-US" dirty="0">
                <a:solidFill>
                  <a:schemeClr val="bg1"/>
                </a:solidFill>
              </a:rPr>
              <a:t>Summer Daytime Power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>
                <a:solidFill>
                  <a:schemeClr val="bg1"/>
                </a:solidFill>
              </a:rPr>
              <a:t>During the Winter the Total Load TRIPLES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>
                <a:solidFill>
                  <a:schemeClr val="bg1"/>
                </a:solidFill>
              </a:rPr>
              <a:t>Battery Storage will help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>
                <a:solidFill>
                  <a:schemeClr val="bg1"/>
                </a:solidFill>
              </a:rPr>
              <a:t>But Batteries are Expensive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>
                <a:solidFill>
                  <a:schemeClr val="bg1"/>
                </a:solidFill>
              </a:rPr>
              <a:t>Most of Winter Loads are Thermal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dirty="0"/>
          </a:p>
        </p:txBody>
      </p:sp>
    </p:spTree>
  </p:cSld>
  <p:clrMapOvr>
    <a:masterClrMapping/>
  </p:clrMapOvr>
  <p:transition advTm="15366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3200" dirty="0" smtClean="0"/>
              <a:t>Comparison of line construction methods 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410200"/>
          </a:xfrm>
        </p:spPr>
        <p:txBody>
          <a:bodyPr>
            <a:noAutofit/>
          </a:bodyPr>
          <a:lstStyle/>
          <a:p>
            <a:pPr marL="548640" indent="-411480" eaLnBrk="1" fontAlgn="t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1800" b="1" i="1" dirty="0" smtClean="0">
                <a:solidFill>
                  <a:schemeClr val="bg1"/>
                </a:solidFill>
                <a:cs typeface="Arial" pitchFamily="34" charset="0"/>
              </a:rPr>
              <a:t>1 mile of line, 50 feet cleared of timber </a:t>
            </a:r>
            <a:br>
              <a:rPr lang="en-US" sz="1800" b="1" i="1" dirty="0" smtClean="0">
                <a:solidFill>
                  <a:schemeClr val="bg1"/>
                </a:solidFill>
                <a:cs typeface="Arial" pitchFamily="34" charset="0"/>
              </a:rPr>
            </a:br>
            <a:r>
              <a:rPr lang="en-US" sz="1800" b="1" i="1" dirty="0" smtClean="0">
                <a:solidFill>
                  <a:schemeClr val="bg1"/>
                </a:solidFill>
                <a:cs typeface="Arial" pitchFamily="34" charset="0"/>
              </a:rPr>
              <a:t>2 feet to mineral soil</a:t>
            </a:r>
            <a:endParaRPr lang="en-US" sz="1800" b="1" dirty="0" smtClean="0">
              <a:solidFill>
                <a:schemeClr val="bg1"/>
              </a:solidFill>
              <a:cs typeface="Arial" pitchFamily="34" charset="0"/>
            </a:endParaRPr>
          </a:p>
          <a:p>
            <a:pPr marL="548640" indent="-411480" eaLnBrk="1" fontAlgn="t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1800" b="1" u="sng" dirty="0" smtClean="0">
                <a:solidFill>
                  <a:schemeClr val="bg1"/>
                </a:solidFill>
                <a:cs typeface="Arial" pitchFamily="34" charset="0"/>
              </a:rPr>
              <a:t>Crews</a:t>
            </a:r>
            <a:endParaRPr lang="en-US" sz="1800" u="sng" dirty="0" smtClean="0">
              <a:solidFill>
                <a:schemeClr val="bg1"/>
              </a:solidFill>
              <a:cs typeface="Arial" pitchFamily="34" charset="0"/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1800" b="1" dirty="0" smtClean="0">
                <a:solidFill>
                  <a:schemeClr val="bg1"/>
                </a:solidFill>
                <a:cs typeface="Arial" pitchFamily="34" charset="0"/>
              </a:rPr>
              <a:t>$10,000/shift x10 shifts = $100,000</a:t>
            </a:r>
          </a:p>
          <a:p>
            <a:pPr marL="548640" indent="-411480" eaLnBrk="1" fontAlgn="t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1800" b="1" dirty="0" smtClean="0">
                <a:solidFill>
                  <a:schemeClr val="bg1"/>
                </a:solidFill>
                <a:cs typeface="Arial" pitchFamily="34" charset="0"/>
              </a:rPr>
              <a:t>Trees cut, bucked, carried by hand and piled in the green </a:t>
            </a:r>
            <a:endParaRPr lang="en-US" sz="1800" dirty="0" smtClean="0">
              <a:solidFill>
                <a:schemeClr val="bg1"/>
              </a:solidFill>
              <a:cs typeface="Arial" pitchFamily="34" charset="0"/>
            </a:endParaRPr>
          </a:p>
          <a:p>
            <a:pPr marL="548640" indent="-411480" eaLnBrk="1" fontAlgn="t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1800" b="1" dirty="0" smtClean="0">
                <a:solidFill>
                  <a:schemeClr val="bg1"/>
                </a:solidFill>
                <a:cs typeface="Arial" pitchFamily="34" charset="0"/>
              </a:rPr>
              <a:t>Creates a large jackpot of fuel  </a:t>
            </a:r>
            <a:endParaRPr lang="en-US" sz="1800" dirty="0" smtClean="0">
              <a:solidFill>
                <a:schemeClr val="bg1"/>
              </a:solidFill>
              <a:cs typeface="Arial" pitchFamily="34" charset="0"/>
            </a:endParaRPr>
          </a:p>
          <a:p>
            <a:pPr marL="548640" indent="-411480" eaLnBrk="1" fontAlgn="t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1800" b="1" dirty="0" smtClean="0">
                <a:solidFill>
                  <a:schemeClr val="bg1"/>
                </a:solidFill>
                <a:cs typeface="Arial" pitchFamily="34" charset="0"/>
              </a:rPr>
              <a:t>2 feet to mineral soil, minimal rehab</a:t>
            </a:r>
          </a:p>
          <a:p>
            <a:pPr marL="548640" indent="-411480" eaLnBrk="1" fontAlgn="t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1800" b="1" dirty="0" smtClean="0">
                <a:solidFill>
                  <a:schemeClr val="bg1"/>
                </a:solidFill>
                <a:cs typeface="Arial" pitchFamily="34" charset="0"/>
              </a:rPr>
              <a:t>Significant exposure from falling timber and hazard trees</a:t>
            </a:r>
          </a:p>
          <a:p>
            <a:pPr marL="548640" indent="-411480" eaLnBrk="1" fontAlgn="t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sz="1800" b="1" dirty="0" smtClean="0">
              <a:solidFill>
                <a:schemeClr val="bg1"/>
              </a:solidFill>
              <a:cs typeface="Arial" pitchFamily="34" charset="0"/>
            </a:endParaRPr>
          </a:p>
          <a:p>
            <a:pPr marL="548640" indent="-411480" eaLnBrk="1" fontAlgn="t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1800" b="1" u="sng" dirty="0" smtClean="0">
                <a:solidFill>
                  <a:schemeClr val="bg1"/>
                </a:solidFill>
                <a:cs typeface="Arial" pitchFamily="34" charset="0"/>
              </a:rPr>
              <a:t>Feller-</a:t>
            </a:r>
            <a:r>
              <a:rPr lang="en-US" sz="1800" b="1" u="sng" dirty="0" err="1" smtClean="0">
                <a:solidFill>
                  <a:schemeClr val="bg1"/>
                </a:solidFill>
                <a:cs typeface="Arial" pitchFamily="34" charset="0"/>
              </a:rPr>
              <a:t>Buncher</a:t>
            </a:r>
            <a:r>
              <a:rPr lang="en-US" sz="1800" b="1" u="sng" dirty="0" smtClean="0">
                <a:solidFill>
                  <a:schemeClr val="bg1"/>
                </a:solidFill>
                <a:cs typeface="Arial" pitchFamily="34" charset="0"/>
              </a:rPr>
              <a:t>, Tracked Skidder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1800" b="1" dirty="0" smtClean="0">
                <a:solidFill>
                  <a:schemeClr val="bg1"/>
                </a:solidFill>
                <a:cs typeface="Arial" pitchFamily="34" charset="0"/>
              </a:rPr>
              <a:t>$5,200 /Shift x 1 shift = $5,200</a:t>
            </a:r>
          </a:p>
          <a:p>
            <a:pPr marL="548640" indent="-411480" eaLnBrk="1" fontAlgn="t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1800" b="1" dirty="0" smtClean="0">
                <a:solidFill>
                  <a:schemeClr val="bg1"/>
                </a:solidFill>
                <a:cs typeface="Arial" pitchFamily="34" charset="0"/>
              </a:rPr>
              <a:t>Trees cut and removed or some retained for rehab.  </a:t>
            </a:r>
            <a:endParaRPr lang="en-US" sz="1800" dirty="0" smtClean="0">
              <a:solidFill>
                <a:schemeClr val="bg1"/>
              </a:solidFill>
              <a:cs typeface="Arial" pitchFamily="34" charset="0"/>
            </a:endParaRPr>
          </a:p>
          <a:p>
            <a:pPr marL="548640" indent="-411480" eaLnBrk="1" fontAlgn="t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1800" b="1" dirty="0" smtClean="0">
                <a:solidFill>
                  <a:schemeClr val="bg1"/>
                </a:solidFill>
                <a:cs typeface="Arial" pitchFamily="34" charset="0"/>
              </a:rPr>
              <a:t>Minimal soil disturbance, 2 feet to mineral soil </a:t>
            </a:r>
            <a:endParaRPr lang="en-US" sz="1800" dirty="0" smtClean="0">
              <a:solidFill>
                <a:schemeClr val="bg1"/>
              </a:solidFill>
              <a:cs typeface="Arial" pitchFamily="34" charset="0"/>
            </a:endParaRPr>
          </a:p>
          <a:p>
            <a:pPr marL="548640" indent="-411480" eaLnBrk="1" fontAlgn="t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1800" b="1" dirty="0" smtClean="0">
                <a:solidFill>
                  <a:schemeClr val="bg1"/>
                </a:solidFill>
                <a:cs typeface="Arial" pitchFamily="34" charset="0"/>
              </a:rPr>
              <a:t>Minimal rehab</a:t>
            </a:r>
          </a:p>
          <a:p>
            <a:pPr marL="548640" indent="-411480" eaLnBrk="1" fontAlgn="t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1800" b="1" dirty="0" smtClean="0">
                <a:solidFill>
                  <a:schemeClr val="bg1"/>
                </a:solidFill>
                <a:cs typeface="Arial" pitchFamily="34" charset="0"/>
              </a:rPr>
              <a:t>No manual falling</a:t>
            </a:r>
            <a:endParaRPr lang="en-US" sz="1800" dirty="0" smtClean="0">
              <a:solidFill>
                <a:schemeClr val="bg1"/>
              </a:solidFill>
              <a:cs typeface="Arial" pitchFamily="34" charset="0"/>
            </a:endParaRPr>
          </a:p>
          <a:p>
            <a:pPr marL="548640" indent="-411480" eaLnBrk="1" fontAlgn="t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1800" b="1" dirty="0" smtClean="0">
                <a:solidFill>
                  <a:schemeClr val="bg1"/>
                </a:solidFill>
                <a:cs typeface="Arial" pitchFamily="34" charset="0"/>
              </a:rPr>
              <a:t>Hazard trees cut mechanically</a:t>
            </a:r>
            <a:endParaRPr lang="en-US" sz="1800" dirty="0" smtClean="0">
              <a:solidFill>
                <a:schemeClr val="bg1"/>
              </a:solidFill>
              <a:cs typeface="Arial" pitchFamily="34" charset="0"/>
            </a:endParaRPr>
          </a:p>
          <a:p>
            <a:pPr marL="548640" indent="-411480" eaLnBrk="1" fontAlgn="t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1800" b="1" dirty="0" smtClean="0">
                <a:solidFill>
                  <a:schemeClr val="bg1"/>
                </a:solidFill>
                <a:cs typeface="Arial" pitchFamily="34" charset="0"/>
              </a:rPr>
              <a:t>Creates safe work area for crews</a:t>
            </a:r>
            <a:endParaRPr lang="en-US" sz="1800" dirty="0">
              <a:cs typeface="Arial" pitchFamily="34" charset="0"/>
            </a:endParaRPr>
          </a:p>
        </p:txBody>
      </p:sp>
    </p:spTree>
  </p:cSld>
  <p:clrMapOvr>
    <a:masterClrMapping/>
  </p:clrMapOvr>
  <p:transition advTm="18392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Safety Advantages of Mechanization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lnSpcReduction="1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 smtClean="0">
                <a:solidFill>
                  <a:schemeClr val="bg1"/>
                </a:solidFill>
              </a:rPr>
              <a:t>Mechanization offers tremendous safety advantages over manual methods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 smtClean="0">
                <a:solidFill>
                  <a:schemeClr val="bg1"/>
                </a:solidFill>
              </a:rPr>
              <a:t>Operators are all protected in an OSHA approved cab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 smtClean="0">
                <a:solidFill>
                  <a:schemeClr val="bg1"/>
                </a:solidFill>
              </a:rPr>
              <a:t>It is about impossible to be struck by a tree or any other object inside a cab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 smtClean="0">
                <a:solidFill>
                  <a:schemeClr val="bg1"/>
                </a:solidFill>
              </a:rPr>
              <a:t>As a wise logger once told me,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 smtClean="0">
                <a:solidFill>
                  <a:schemeClr val="bg1"/>
                </a:solidFill>
              </a:rPr>
              <a:t>“The nice thing about equipment is </a:t>
            </a:r>
            <a:r>
              <a:rPr lang="en-US" dirty="0" err="1" smtClean="0">
                <a:solidFill>
                  <a:schemeClr val="bg1"/>
                </a:solidFill>
              </a:rPr>
              <a:t>ain’t</a:t>
            </a:r>
            <a:r>
              <a:rPr lang="en-US" dirty="0" smtClean="0">
                <a:solidFill>
                  <a:schemeClr val="bg1"/>
                </a:solidFill>
              </a:rPr>
              <a:t> nothing that can go wrong that a whole bunch of money can’t fix”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 smtClean="0">
                <a:solidFill>
                  <a:schemeClr val="bg1"/>
                </a:solidFill>
              </a:rPr>
              <a:t>“But money can’t always fix a person</a:t>
            </a:r>
            <a:r>
              <a:rPr lang="en-US" dirty="0" smtClean="0"/>
              <a:t>”</a:t>
            </a:r>
          </a:p>
        </p:txBody>
      </p:sp>
    </p:spTree>
  </p:cSld>
  <p:clrMapOvr>
    <a:masterClrMapping/>
  </p:clrMapOvr>
  <p:transition advTm="161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sldNum" sz="quarter" idx="10"/>
          </p:nvPr>
        </p:nvSpPr>
        <p:spPr>
          <a:xfrm>
            <a:off x="9017000" y="6530975"/>
            <a:ext cx="127000" cy="196850"/>
          </a:xfrm>
          <a:extLst>
            <a:ext uri="{C572A759-6A51-4108-AA02-DFA0A04FC94B}"/>
          </a:extLst>
        </p:spPr>
        <p:txBody>
          <a:bodyPr tIns="0" bIns="0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891C8A6A-E005-4865-8C20-C7D7D432E6B0}" type="slidenum">
              <a:rPr lang="en-US" altLang="en-US" sz="800">
                <a:solidFill>
                  <a:srgbClr val="BCBCBC"/>
                </a:solidFill>
                <a:latin typeface="Verdana" panose="020B0604030504040204" pitchFamily="34" charset="0"/>
              </a:rPr>
              <a:pPr eaLnBrk="1" hangingPunct="1">
                <a:lnSpc>
                  <a:spcPct val="80000"/>
                </a:lnSpc>
              </a:pPr>
              <a:t>32</a:t>
            </a:fld>
            <a:endParaRPr lang="en-US" altLang="en-US" sz="800">
              <a:solidFill>
                <a:srgbClr val="BCBCBC"/>
              </a:solidFill>
              <a:latin typeface="Verdana" panose="020B0604030504040204" pitchFamily="34" charset="0"/>
            </a:endParaRPr>
          </a:p>
        </p:txBody>
      </p:sp>
      <p:sp>
        <p:nvSpPr>
          <p:cNvPr id="47" name="Shape 47"/>
          <p:cNvSpPr txBox="1">
            <a:spLocks noGrp="1"/>
          </p:cNvSpPr>
          <p:nvPr>
            <p:ph type="body" idx="4294967295"/>
          </p:nvPr>
        </p:nvSpPr>
        <p:spPr>
          <a:xfrm>
            <a:off x="228600" y="990600"/>
            <a:ext cx="8915400" cy="5867400"/>
          </a:xfrm>
        </p:spPr>
        <p:txBody>
          <a:bodyPr lIns="0" tIns="0" rIns="0" bIns="0"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Made from pine chips from forest restoration </a:t>
            </a:r>
            <a:r>
              <a:rPr lang="en-US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thinning</a:t>
            </a:r>
            <a:endParaRPr lang="en-US" sz="2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Can be made from any biomass, especially when pelletized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Certified by Sandia Labs to meet IBI standards</a:t>
            </a:r>
          </a:p>
          <a:p>
            <a:pPr marL="311928" indent="-311928" eaLnBrk="1" fontAlgn="auto" hangingPunct="1">
              <a:spcAft>
                <a:spcPts val="0"/>
              </a:spcAft>
              <a:buClr>
                <a:srgbClr val="800000"/>
              </a:buClr>
              <a:buSzPct val="100000"/>
              <a:buFont typeface="Wingdings 2"/>
              <a:buChar char=""/>
              <a:defRPr sz="2100">
                <a:solidFill>
                  <a:srgbClr val="000000"/>
                </a:solidFill>
                <a:latin typeface="+mj-lt"/>
                <a:ea typeface="+mj-ea"/>
                <a:cs typeface="+mj-cs"/>
                <a:sym typeface="Avenir Roman"/>
              </a:defRPr>
            </a:pPr>
            <a:endParaRPr sz="2100" dirty="0">
              <a:solidFill>
                <a:schemeClr val="tx1">
                  <a:lumMod val="95000"/>
                </a:schemeClr>
              </a:solidFill>
              <a:latin typeface="Book Antiqua" panose="02040602050305030304" pitchFamily="18" charset="0"/>
              <a:ea typeface="+mj-ea"/>
              <a:cs typeface="+mj-cs"/>
              <a:sym typeface="Avenir Roman"/>
            </a:endParaRPr>
          </a:p>
        </p:txBody>
      </p:sp>
      <p:pic>
        <p:nvPicPr>
          <p:cNvPr id="36868" name="image5.jpeg" descr="image5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200400"/>
            <a:ext cx="6089650" cy="343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" name="Title 1">
            <a:extLst/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/>
              <a:t>Biochar</a:t>
            </a:r>
          </a:p>
        </p:txBody>
      </p:sp>
    </p:spTree>
  </p:cSld>
  <p:clrMapOvr>
    <a:masterClrMapping/>
  </p:clrMapOvr>
  <p:transition spd="med" advTm="16302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ive Processes of Gasification ch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10600" cy="639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6879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Biochar Energy is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/>
              <a:t>Carbon </a:t>
            </a:r>
            <a:r>
              <a:rPr lang="en-US" dirty="0" smtClean="0"/>
              <a:t>Negative </a:t>
            </a:r>
            <a:br>
              <a:rPr lang="en-US" dirty="0" smtClean="0"/>
            </a:br>
            <a:r>
              <a:rPr lang="en-US" dirty="0" smtClean="0"/>
              <a:t>by Sequestering Carbon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175125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“A pound of woody biomass can produce a half pound of biochar and 60,000 BTUs of thermal energy. </a:t>
            </a:r>
            <a:endParaRPr lang="en-US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If </a:t>
            </a:r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biochar goes into the soil, for every pound of biomass used, 3.8 pounds of carbon dioxide will be removed from the atmosphere.”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dirty="0"/>
          </a:p>
        </p:txBody>
      </p:sp>
    </p:spTree>
  </p:cSld>
  <p:clrMapOvr>
    <a:masterClrMapping/>
  </p:clrMapOvr>
  <p:transition advTm="16396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> Additional benefits of amending soil with </a:t>
            </a:r>
            <a:r>
              <a:rPr lang="en-US" dirty="0" err="1"/>
              <a:t>biochar</a:t>
            </a:r>
            <a:r>
              <a:rPr lang="en-US" dirty="0"/>
              <a:t>,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708525"/>
          </a:xfrm>
        </p:spPr>
        <p:txBody>
          <a:bodyPr>
            <a:no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5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5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(1) increasing soil capacity to </a:t>
            </a:r>
            <a:r>
              <a:rPr lang="en-US" sz="25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sorb</a:t>
            </a:r>
            <a:r>
              <a:rPr lang="en-US" sz="25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plant nutrients thereby reducing nutrient loss to leaching ;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5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(2) decreasing soil bulk density resulting in less-compacted soil conditions favorable for root growth and water permeability;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5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(3) increasing soil </a:t>
            </a:r>
            <a:r>
              <a:rPr lang="en-US" sz="25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cation</a:t>
            </a:r>
            <a:r>
              <a:rPr lang="en-US" sz="25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exchange capacity;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5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(4) increasing soil microbial activity and diversity; </a:t>
            </a:r>
            <a:endParaRPr lang="en-US" sz="2500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5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(</a:t>
            </a:r>
            <a:r>
              <a:rPr lang="en-US" sz="25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5) increasing plant available water retention;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5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(6) providing protection against particular foliar and soil-borne diseases;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5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(7) increasing crop yields </a:t>
            </a:r>
          </a:p>
        </p:txBody>
      </p:sp>
    </p:spTree>
  </p:cSld>
  <p:clrMapOvr>
    <a:masterClrMapping/>
  </p:clrMapOvr>
  <p:transition advTm="18704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hape 52"/>
          <p:cNvSpPr txBox="1">
            <a:spLocks noChangeArrowheads="1"/>
          </p:cNvSpPr>
          <p:nvPr/>
        </p:nvSpPr>
        <p:spPr bwMode="auto">
          <a:xfrm>
            <a:off x="0" y="6484938"/>
            <a:ext cx="24384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6037" tIns="46037" rIns="46037" bIns="46037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rgbClr val="FFFFCC"/>
                </a:solidFill>
                <a:latin typeface="Calibri" panose="020F0502020204030204" pitchFamily="34" charset="0"/>
                <a:sym typeface="Arial" panose="020B0604020202020204" pitchFamily="34" charset="0"/>
              </a:rPr>
              <a:t>Gila WoodNet</a:t>
            </a:r>
          </a:p>
        </p:txBody>
      </p:sp>
      <p:sp>
        <p:nvSpPr>
          <p:cNvPr id="40963" name="Shape 53"/>
          <p:cNvSpPr txBox="1">
            <a:spLocks noChangeArrowheads="1"/>
          </p:cNvSpPr>
          <p:nvPr/>
        </p:nvSpPr>
        <p:spPr bwMode="auto">
          <a:xfrm>
            <a:off x="8940800" y="6484938"/>
            <a:ext cx="203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6037" tIns="46037" rIns="46037" bIns="46037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1400">
                <a:latin typeface="Calibri" panose="020F0502020204030204" pitchFamily="34" charset="0"/>
                <a:sym typeface="Arial" panose="020B0604020202020204" pitchFamily="34" charset="0"/>
              </a:rPr>
              <a:t>7</a:t>
            </a:r>
          </a:p>
        </p:txBody>
      </p:sp>
      <p:sp>
        <p:nvSpPr>
          <p:cNvPr id="3" name="Rectangle 2">
            <a:extLst/>
          </p:cNvPr>
          <p:cNvSpPr/>
          <p:nvPr/>
        </p:nvSpPr>
        <p:spPr>
          <a:xfrm>
            <a:off x="304800" y="457200"/>
            <a:ext cx="92964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Lucida Sans"/>
                <a:ea typeface="+mj-ea"/>
                <a:cs typeface="+mj-cs"/>
              </a:rPr>
              <a:t>A System Designed for Rural Communities </a:t>
            </a:r>
            <a:endParaRPr lang="en-US" sz="3000" dirty="0">
              <a:latin typeface="+mn-lt"/>
              <a:cs typeface="+mn-cs"/>
            </a:endParaRPr>
          </a:p>
        </p:txBody>
      </p:sp>
      <p:sp>
        <p:nvSpPr>
          <p:cNvPr id="40965" name="Text Placeholder 7"/>
          <p:cNvSpPr>
            <a:spLocks noGrp="1"/>
          </p:cNvSpPr>
          <p:nvPr>
            <p:ph type="body" idx="4294967295"/>
          </p:nvPr>
        </p:nvSpPr>
        <p:spPr>
          <a:xfrm>
            <a:off x="457200" y="1443038"/>
            <a:ext cx="8686800" cy="4957762"/>
          </a:xfrm>
        </p:spPr>
        <p:txBody>
          <a:bodyPr>
            <a:spAutoFit/>
          </a:bodyPr>
          <a:lstStyle/>
          <a:p>
            <a:pPr eaLnBrk="1" hangingPunct="1"/>
            <a:r>
              <a:rPr lang="en-US" altLang="en-US" smtClean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 Energy uses almost any kind and quality of biomass</a:t>
            </a:r>
          </a:p>
          <a:p>
            <a:pPr eaLnBrk="1" hangingPunct="1"/>
            <a:r>
              <a:rPr lang="en-US" altLang="en-US" smtClean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Facilitates niche business development </a:t>
            </a:r>
          </a:p>
          <a:p>
            <a:pPr eaLnBrk="1" hangingPunct="1"/>
            <a:r>
              <a:rPr lang="en-US" altLang="en-US" smtClean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 unit makes biochar and pellets</a:t>
            </a:r>
          </a:p>
          <a:p>
            <a:pPr eaLnBrk="1" hangingPunct="1"/>
            <a:r>
              <a:rPr lang="en-US" altLang="en-US" smtClean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heater units make biochar and heat</a:t>
            </a:r>
          </a:p>
          <a:p>
            <a:pPr eaLnBrk="1" hangingPunct="1"/>
            <a:r>
              <a:rPr lang="en-US" altLang="en-US" smtClean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units for cooking, water heating, space heating</a:t>
            </a:r>
          </a:p>
          <a:p>
            <a:pPr eaLnBrk="1" hangingPunct="1"/>
            <a:r>
              <a:rPr lang="en-US" altLang="en-US" smtClean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Developed to utilize slash and waste biomass, complementing other wood products for highest value-adding</a:t>
            </a:r>
          </a:p>
        </p:txBody>
      </p:sp>
    </p:spTree>
  </p:cSld>
  <p:clrMapOvr>
    <a:masterClrMapping/>
  </p:clrMapOvr>
  <p:transition spd="med" advTm="16396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/>
              <a:t>10 KW Biochar Electrical Generator</a:t>
            </a:r>
            <a:endParaRPr lang="en-US" sz="2800" dirty="0"/>
          </a:p>
        </p:txBody>
      </p:sp>
      <p:pic>
        <p:nvPicPr>
          <p:cNvPr id="41987" name="Content Placeholder 8" descr="offcenter_lghopp_sep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3300" y="914400"/>
            <a:ext cx="2946400" cy="5410200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419600" y="914400"/>
            <a:ext cx="4495800" cy="5943600"/>
          </a:xfrm>
        </p:spPr>
        <p:txBody>
          <a:bodyPr rtlCol="0">
            <a:normAutofit lnSpcReduction="1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05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Output 53 megawatt hours per year of electricity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05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Consume 63 metric tons per year (</a:t>
            </a:r>
            <a:r>
              <a:rPr lang="en-US" sz="205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tonnes</a:t>
            </a:r>
            <a:r>
              <a:rPr lang="en-US" sz="205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/yr) of biomass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05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Sequester 3 </a:t>
            </a:r>
            <a:r>
              <a:rPr lang="en-US" sz="205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tonnes</a:t>
            </a:r>
            <a:r>
              <a:rPr lang="en-US" sz="205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carbon/yr or 11 </a:t>
            </a:r>
            <a:r>
              <a:rPr lang="en-US" sz="205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tonnes</a:t>
            </a:r>
            <a:r>
              <a:rPr lang="en-US" sz="205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CO2/yr 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05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Offset from 15-93 </a:t>
            </a:r>
            <a:r>
              <a:rPr lang="en-US" sz="205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tonnes</a:t>
            </a:r>
            <a:r>
              <a:rPr lang="en-US" sz="205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CO2e/yr* compared to use of fossil fuel for electrical generation</a:t>
            </a:r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Offset rises to 28-211 </a:t>
            </a:r>
            <a:r>
              <a:rPr lang="en-US" sz="20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tonnes</a:t>
            </a:r>
            <a:r>
              <a:rPr lang="en-US" sz="2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CO2e/yr when including combined heat and power (CHP) option compared to fossil fuel for combined electrical and heat generation (assuming 68% total system efficiency)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en-US" dirty="0"/>
          </a:p>
        </p:txBody>
      </p:sp>
    </p:spTree>
  </p:cSld>
  <p:clrMapOvr>
    <a:masterClrMapping/>
  </p:clrMapOvr>
  <p:transition advTm="16895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/>
          </p:cNvPr>
          <p:cNvSpPr txBox="1">
            <a:spLocks/>
          </p:cNvSpPr>
          <p:nvPr/>
        </p:nvSpPr>
        <p:spPr>
          <a:xfrm>
            <a:off x="0" y="152400"/>
            <a:ext cx="9144000" cy="1828800"/>
          </a:xfrm>
          <a:prstGeom prst="rect">
            <a:avLst/>
          </a:prstGeom>
        </p:spPr>
        <p:txBody>
          <a:bodyPr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latin typeface="+mn-lt"/>
              </a:rPr>
              <a:t>Sandoval County</a:t>
            </a:r>
          </a:p>
        </p:txBody>
      </p:sp>
      <p:sp>
        <p:nvSpPr>
          <p:cNvPr id="10" name="Subtitle 6">
            <a:extLst/>
          </p:cNvPr>
          <p:cNvSpPr txBox="1">
            <a:spLocks/>
          </p:cNvSpPr>
          <p:nvPr/>
        </p:nvSpPr>
        <p:spPr>
          <a:xfrm>
            <a:off x="1371600" y="2438400"/>
            <a:ext cx="6400800" cy="25908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latin typeface="Book Antiqua" panose="02040602050305030304" pitchFamily="18" charset="0"/>
              </a:rPr>
              <a:t> 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4000" dirty="0">
                <a:solidFill>
                  <a:schemeClr val="bg1"/>
                </a:solidFill>
              </a:rPr>
              <a:t>Biomass Utilization Feasibility </a:t>
            </a:r>
            <a:r>
              <a:rPr lang="en-US" sz="4000" dirty="0" smtClean="0">
                <a:solidFill>
                  <a:schemeClr val="bg1"/>
                </a:solidFill>
              </a:rPr>
              <a:t>Study</a:t>
            </a:r>
          </a:p>
          <a:p>
            <a:pPr fontAlgn="auto">
              <a:spcAft>
                <a:spcPts val="0"/>
              </a:spcAft>
              <a:defRPr/>
            </a:pPr>
            <a:endParaRPr lang="en-US" sz="4000" dirty="0" smtClean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</a:rPr>
              <a:t>Completed December 31,2019</a:t>
            </a:r>
            <a:endParaRPr lang="en-US" dirty="0">
              <a:solidFill>
                <a:sysClr val="windowText" lastClr="000000">
                  <a:lumMod val="85000"/>
                  <a:lumOff val="15000"/>
                </a:sysClr>
              </a:solidFill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ransition advTm="15881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/>
          </p:cNvPr>
          <p:cNvSpPr/>
          <p:nvPr/>
        </p:nvSpPr>
        <p:spPr>
          <a:xfrm>
            <a:off x="511175" y="1873250"/>
            <a:ext cx="8121650" cy="46259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035" name="TextBox 2"/>
          <p:cNvSpPr txBox="1">
            <a:spLocks noChangeArrowheads="1"/>
          </p:cNvSpPr>
          <p:nvPr/>
        </p:nvSpPr>
        <p:spPr bwMode="auto">
          <a:xfrm>
            <a:off x="511175" y="1873250"/>
            <a:ext cx="812165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History</a:t>
            </a:r>
          </a:p>
          <a:p>
            <a:pPr eaLnBrk="1" hangingPunct="1"/>
            <a:endParaRPr lang="en-US" altLang="en-US" sz="24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sz="2000">
                <a:solidFill>
                  <a:srgbClr val="000000"/>
                </a:solidFill>
                <a:latin typeface="Calibri" panose="020F0502020204030204" pitchFamily="34" charset="0"/>
              </a:rPr>
              <a:t>In 2017 Sandoval County was awarded a U.S. Forest Service wood innovations grant to identify viable biomass utilization processes and products and develop a wood products industry within the county. </a:t>
            </a:r>
          </a:p>
          <a:p>
            <a:pPr eaLnBrk="1" hangingPunct="1"/>
            <a:endParaRPr lang="en-US" altLang="en-US" sz="20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sz="2000">
                <a:solidFill>
                  <a:srgbClr val="000000"/>
                </a:solidFill>
                <a:latin typeface="Calibri" panose="020F0502020204030204" pitchFamily="34" charset="0"/>
              </a:rPr>
              <a:t>The Sandoval County Biomass Utilization Feasibility Study addresses one of the major economic impediments to northern New Mexico’s forest restoration projects: how to convert low value/no value woody biomass from a waste that carries disposal costs, to a feedstock used to produce a marketable product(s). </a:t>
            </a:r>
          </a:p>
          <a:p>
            <a:pPr eaLnBrk="1" hangingPunct="1"/>
            <a:endParaRPr lang="en-US" altLang="en-US" sz="24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advTm="16427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It’s a Matter of Timing</a:t>
            </a:r>
          </a:p>
        </p:txBody>
      </p:sp>
      <p:sp>
        <p:nvSpPr>
          <p:cNvPr id="8195" name="Text Placeholder 9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Solar Energy by Month</a:t>
            </a:r>
          </a:p>
        </p:txBody>
      </p:sp>
      <p:sp>
        <p:nvSpPr>
          <p:cNvPr id="8197" name="Text Placeholder 10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750887"/>
          </a:xfrm>
        </p:spPr>
        <p:txBody>
          <a:bodyPr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Propane Use by Month</a:t>
            </a:r>
          </a:p>
        </p:txBody>
      </p:sp>
      <p:pic>
        <p:nvPicPr>
          <p:cNvPr id="2" name="Picture 3" descr="D:\NNMC\Comparison-of-monthly-solar-insolation-pattern-at-northern-equatorial-and-temperate.pn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538413"/>
            <a:ext cx="4040188" cy="3411537"/>
          </a:xfrm>
        </p:spPr>
      </p:pic>
      <p:pic>
        <p:nvPicPr>
          <p:cNvPr id="8198" name="Object 10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828800"/>
            <a:ext cx="4572000" cy="4800600"/>
          </a:xfrm>
        </p:spPr>
      </p:pic>
    </p:spTree>
  </p:cSld>
  <p:clrMapOvr>
    <a:masterClrMapping/>
  </p:clrMapOvr>
  <p:transition advTm="15335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/>
          </p:cNvPr>
          <p:cNvSpPr/>
          <p:nvPr/>
        </p:nvSpPr>
        <p:spPr>
          <a:xfrm>
            <a:off x="511175" y="1873250"/>
            <a:ext cx="8121650" cy="39687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>
            <a:extLst/>
          </p:cNvPr>
          <p:cNvSpPr txBox="1"/>
          <p:nvPr/>
        </p:nvSpPr>
        <p:spPr>
          <a:xfrm>
            <a:off x="511175" y="1873250"/>
            <a:ext cx="8121650" cy="4154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  <a:cs typeface="+mn-cs"/>
              </a:rPr>
              <a:t>Project Goals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  <a:cs typeface="+mn-cs"/>
              </a:rPr>
              <a:t>Economic Development </a:t>
            </a:r>
            <a:r>
              <a:rPr lang="mr-IN" sz="2400" dirty="0">
                <a:solidFill>
                  <a:prstClr val="black"/>
                </a:solidFill>
                <a:latin typeface="Calibri"/>
                <a:cs typeface="Mangal" panose="02040503050203030202" pitchFamily="18" charset="0"/>
              </a:rPr>
              <a:t>–</a:t>
            </a:r>
            <a:r>
              <a:rPr lang="en-US" sz="2400" dirty="0">
                <a:solidFill>
                  <a:prstClr val="black"/>
                </a:solidFill>
                <a:latin typeface="Calibri"/>
                <a:cs typeface="+mn-cs"/>
              </a:rPr>
              <a:t> create 900 new jobs in urban and rural areas throughout the region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  <a:cs typeface="+mn-cs"/>
              </a:rPr>
              <a:t>Community Resilience </a:t>
            </a:r>
            <a:r>
              <a:rPr lang="mr-IN" sz="2400" dirty="0">
                <a:solidFill>
                  <a:prstClr val="black"/>
                </a:solidFill>
                <a:latin typeface="Calibri"/>
                <a:cs typeface="Mangal" panose="02040503050203030202" pitchFamily="18" charset="0"/>
              </a:rPr>
              <a:t>–</a:t>
            </a:r>
            <a:r>
              <a:rPr lang="en-US" sz="2400" dirty="0">
                <a:solidFill>
                  <a:prstClr val="black"/>
                </a:solidFill>
                <a:latin typeface="Calibri"/>
                <a:cs typeface="+mn-cs"/>
              </a:rPr>
              <a:t> Promote water security through active watershed management 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  <a:cs typeface="+mn-cs"/>
              </a:rPr>
              <a:t>Forest Health</a:t>
            </a:r>
            <a:r>
              <a:rPr lang="en-US" sz="24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mr-IN" sz="2400" dirty="0">
                <a:solidFill>
                  <a:prstClr val="black"/>
                </a:solidFill>
                <a:latin typeface="Calibri"/>
                <a:cs typeface="Mangal" panose="02040503050203030202" pitchFamily="18" charset="0"/>
              </a:rPr>
              <a:t>–</a:t>
            </a:r>
            <a:r>
              <a:rPr lang="en-US" sz="2400" dirty="0">
                <a:solidFill>
                  <a:prstClr val="black"/>
                </a:solidFill>
                <a:latin typeface="Calibri"/>
                <a:cs typeface="+mn-cs"/>
              </a:rPr>
              <a:t> accelerate the reduction of hazardous fuels on 437,500 acres of forested lands within a 75-mi radius of the County. (Potential expansion outside 75-mi boundary with subsidy)  </a:t>
            </a:r>
            <a:endParaRPr lang="en-US" sz="2400" b="1" dirty="0">
              <a:solidFill>
                <a:prstClr val="black"/>
              </a:solidFill>
              <a:latin typeface="Calibri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p:transition advTm="15413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76288" y="2132013"/>
            <a:ext cx="7732712" cy="2435225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defTabSz="457200" fontAlgn="auto">
              <a:spcAft>
                <a:spcPts val="0"/>
              </a:spcAft>
              <a:defRPr/>
            </a:pPr>
            <a:endParaRPr lang="en-US" sz="2400" dirty="0">
              <a:solidFill>
                <a:srgbClr val="9BBB59">
                  <a:lumMod val="50000"/>
                </a:srgbClr>
              </a:solidFill>
              <a:latin typeface="Calibri"/>
              <a:cs typeface="+mn-cs"/>
            </a:endParaRPr>
          </a:p>
        </p:txBody>
      </p:sp>
      <p:sp>
        <p:nvSpPr>
          <p:cNvPr id="13" name="Rectangle: Rounded Corners 12">
            <a:extLst/>
          </p:cNvPr>
          <p:cNvSpPr/>
          <p:nvPr/>
        </p:nvSpPr>
        <p:spPr>
          <a:xfrm>
            <a:off x="511175" y="1873250"/>
            <a:ext cx="8121650" cy="39687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>
            <a:extLst/>
          </p:cNvPr>
          <p:cNvSpPr txBox="1"/>
          <p:nvPr/>
        </p:nvSpPr>
        <p:spPr>
          <a:xfrm>
            <a:off x="511175" y="1873250"/>
            <a:ext cx="8121650" cy="4062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  <a:cs typeface="+mn-cs"/>
              </a:rPr>
              <a:t>Tasks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000" i="1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  <a:cs typeface="+mn-cs"/>
              </a:rPr>
              <a:t>Activity 1:</a:t>
            </a:r>
            <a:r>
              <a:rPr lang="en-US" sz="2000" dirty="0">
                <a:solidFill>
                  <a:prstClr val="black"/>
                </a:solidFill>
                <a:latin typeface="Calibri"/>
                <a:cs typeface="+mn-cs"/>
              </a:rPr>
              <a:t> Convene Regional Biomass Working Group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  <a:cs typeface="+mn-cs"/>
              </a:rPr>
              <a:t>Activity 2:</a:t>
            </a:r>
            <a:r>
              <a:rPr lang="en-US" sz="2000" dirty="0">
                <a:solidFill>
                  <a:prstClr val="black"/>
                </a:solidFill>
                <a:latin typeface="Calibri"/>
                <a:cs typeface="+mn-cs"/>
              </a:rPr>
              <a:t> Evaluate Feedstock, Analyze Demand and Market Value for Wood Products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  <a:cs typeface="+mn-cs"/>
              </a:rPr>
              <a:t>Activity 3:</a:t>
            </a:r>
            <a:r>
              <a:rPr lang="en-US" sz="2000" dirty="0">
                <a:solidFill>
                  <a:prstClr val="black"/>
                </a:solidFill>
                <a:latin typeface="Calibri"/>
                <a:cs typeface="+mn-cs"/>
              </a:rPr>
              <a:t> Pilot Manufacturing Capacity, Market Demand and Value for Local Wood Products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  <a:cs typeface="+mn-cs"/>
              </a:rPr>
              <a:t>Activity 4:</a:t>
            </a:r>
            <a:r>
              <a:rPr lang="en-US" sz="2000" dirty="0">
                <a:solidFill>
                  <a:prstClr val="black"/>
                </a:solidFill>
                <a:latin typeface="Calibri"/>
                <a:cs typeface="+mn-cs"/>
              </a:rPr>
              <a:t> Identify and Quantify Revenue-Generating Co-Benefits from Wood Products Manufacturing 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  <a:cs typeface="+mn-cs"/>
              </a:rPr>
              <a:t>Activity 5:</a:t>
            </a:r>
            <a:r>
              <a:rPr lang="en-US" sz="2000" dirty="0">
                <a:solidFill>
                  <a:prstClr val="black"/>
                </a:solidFill>
                <a:latin typeface="Calibri"/>
                <a:cs typeface="+mn-cs"/>
              </a:rPr>
              <a:t> Perform an Economic ROI Analysis of the Most Promising Manufacturing Operations </a:t>
            </a:r>
            <a:endParaRPr lang="en-US" sz="2000" b="1" dirty="0">
              <a:solidFill>
                <a:prstClr val="black"/>
              </a:solidFill>
              <a:latin typeface="Calibri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p:transition advTm="16286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5" descr="Macintosh HD:Users:oldvirginiasmith:Documents:Adelante:Sandoval County:Biomass utilization:Wood Innovations Grant:2017:Adelante Biomass utilization contract:BUFS Report:Appendix B - Site Selection:Overview Ma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107950"/>
            <a:ext cx="8567738" cy="662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5788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76288" y="2132013"/>
            <a:ext cx="7732712" cy="2435225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defTabSz="457200" fontAlgn="auto">
              <a:spcAft>
                <a:spcPts val="0"/>
              </a:spcAft>
              <a:defRPr/>
            </a:pPr>
            <a:endParaRPr lang="en-US" sz="2400" dirty="0">
              <a:solidFill>
                <a:srgbClr val="9BBB59">
                  <a:lumMod val="50000"/>
                </a:srgbClr>
              </a:solidFill>
              <a:latin typeface="Calibri"/>
              <a:cs typeface="+mn-cs"/>
            </a:endParaRPr>
          </a:p>
        </p:txBody>
      </p:sp>
      <p:sp>
        <p:nvSpPr>
          <p:cNvPr id="3" name="Rectangle: Rounded Corners 2">
            <a:extLst/>
          </p:cNvPr>
          <p:cNvSpPr/>
          <p:nvPr/>
        </p:nvSpPr>
        <p:spPr>
          <a:xfrm>
            <a:off x="700088" y="2132013"/>
            <a:ext cx="7667625" cy="11699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>
            <a:extLst/>
          </p:cNvPr>
          <p:cNvSpPr txBox="1"/>
          <p:nvPr/>
        </p:nvSpPr>
        <p:spPr>
          <a:xfrm>
            <a:off x="817563" y="2335213"/>
            <a:ext cx="7550150" cy="11699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Completed as part of In-Kind contribution from the Nature Conservancy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Utilized the Nature Conservancy forest inventory data and forest service thinning estimations.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</a:p>
        </p:txBody>
      </p:sp>
      <p:sp>
        <p:nvSpPr>
          <p:cNvPr id="48133" name="TextBox 10"/>
          <p:cNvSpPr txBox="1">
            <a:spLocks noChangeArrowheads="1"/>
          </p:cNvSpPr>
          <p:nvPr/>
        </p:nvSpPr>
        <p:spPr bwMode="auto">
          <a:xfrm>
            <a:off x="1295400" y="990600"/>
            <a:ext cx="67548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chemeClr val="bg1"/>
                </a:solidFill>
                <a:latin typeface="Calibri" panose="020F0502020204030204" pitchFamily="34" charset="0"/>
              </a:rPr>
              <a:t>Feedstock Analysis </a:t>
            </a:r>
          </a:p>
        </p:txBody>
      </p:sp>
      <p:graphicFrame>
        <p:nvGraphicFramePr>
          <p:cNvPr id="7" name="Table 6">
            <a:extLst/>
          </p:cNvPr>
          <p:cNvGraphicFramePr>
            <a:graphicFrameLocks noGrp="1"/>
          </p:cNvGraphicFramePr>
          <p:nvPr/>
        </p:nvGraphicFramePr>
        <p:xfrm>
          <a:off x="635000" y="3556000"/>
          <a:ext cx="7877174" cy="31592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686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6950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6950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6950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9606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Site Location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83" marR="24683" marT="24681" marB="2468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Low-Funding Scenario (1,429 treated ac/</a:t>
                      </a:r>
                      <a:r>
                        <a:rPr lang="en-US" sz="1300" dirty="0" err="1">
                          <a:effectLst/>
                        </a:rPr>
                        <a:t>yr</a:t>
                      </a:r>
                      <a:r>
                        <a:rPr lang="en-US" sz="1300" dirty="0">
                          <a:effectLst/>
                        </a:rPr>
                        <a:t>) (BDT)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83" marR="24683" marT="24681" marB="2468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Avg-Funding Scenario (4,286 treated ac/</a:t>
                      </a:r>
                      <a:r>
                        <a:rPr lang="en-US" sz="1300" dirty="0" err="1">
                          <a:effectLst/>
                        </a:rPr>
                        <a:t>yr</a:t>
                      </a:r>
                      <a:r>
                        <a:rPr lang="en-US" sz="1300" dirty="0">
                          <a:effectLst/>
                        </a:rPr>
                        <a:t>) (BDT)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83" marR="24683" marT="24681" marB="2468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Hi-Funding Scenario (8,571 treated ac/yr) (BDT)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65" marR="49365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76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300">
                          <a:effectLst/>
                        </a:rPr>
                        <a:t>Cuba Fair Grounds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83" marR="24683" marT="24681" marB="2468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300">
                          <a:effectLst/>
                        </a:rPr>
                        <a:t>7,827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83" marR="24683" marT="24681" marB="2468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300">
                          <a:effectLst/>
                        </a:rPr>
                        <a:t>34,714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83" marR="24683" marT="24681" marB="2468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300">
                          <a:effectLst/>
                        </a:rPr>
                        <a:t>69,428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65" marR="49365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76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300">
                          <a:effectLst/>
                        </a:rPr>
                        <a:t>County Land Fill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83" marR="24683" marT="24681" marB="2468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300">
                          <a:effectLst/>
                        </a:rPr>
                        <a:t>7,064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83" marR="24683" marT="24681" marB="2468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300" dirty="0">
                          <a:effectLst/>
                        </a:rPr>
                        <a:t>56,374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83" marR="24683" marT="24681" marB="2468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300">
                          <a:effectLst/>
                        </a:rPr>
                        <a:t>112,738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65" marR="49365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76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300">
                          <a:effectLst/>
                        </a:rPr>
                        <a:t>Santa Clara Pueblo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83" marR="24683" marT="24681" marB="2468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300">
                          <a:effectLst/>
                        </a:rPr>
                        <a:t>8,236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83" marR="24683" marT="24681" marB="2468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300">
                          <a:effectLst/>
                        </a:rPr>
                        <a:t>43,784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83" marR="24683" marT="24681" marB="2468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300">
                          <a:effectLst/>
                        </a:rPr>
                        <a:t>87,567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65" marR="49365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76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300">
                          <a:effectLst/>
                        </a:rPr>
                        <a:t>San Pedro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83" marR="24683" marT="24681" marB="2468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300">
                          <a:effectLst/>
                        </a:rPr>
                        <a:t>6,398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83" marR="24683" marT="24681" marB="2468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300">
                          <a:effectLst/>
                        </a:rPr>
                        <a:t>58,641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83" marR="24683" marT="24681" marB="2468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300">
                          <a:effectLst/>
                        </a:rPr>
                        <a:t>117,281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65" marR="49365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76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300">
                          <a:effectLst/>
                        </a:rPr>
                        <a:t>Jemez Pueblo*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83" marR="24683" marT="24681" marB="2468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300">
                          <a:effectLst/>
                        </a:rPr>
                        <a:t>6,500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83" marR="24683" marT="24681" marB="2468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300">
                          <a:effectLst/>
                        </a:rPr>
                        <a:t>60,000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683" marR="24683" marT="24681" marB="2468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300">
                          <a:effectLst/>
                        </a:rPr>
                        <a:t>120,000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365" marR="49365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0173"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* Estimated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329" marR="101329" marT="50662" marB="50662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Tm="17316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76288" y="2132013"/>
            <a:ext cx="7732712" cy="2435225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defTabSz="457200" fontAlgn="auto">
              <a:spcAft>
                <a:spcPts val="0"/>
              </a:spcAft>
              <a:defRPr/>
            </a:pPr>
            <a:endParaRPr lang="en-US" sz="2400" dirty="0">
              <a:solidFill>
                <a:srgbClr val="9BBB59">
                  <a:lumMod val="50000"/>
                </a:srgbClr>
              </a:solidFill>
              <a:latin typeface="Calibri"/>
              <a:cs typeface="+mn-cs"/>
            </a:endParaRPr>
          </a:p>
        </p:txBody>
      </p:sp>
      <p:sp>
        <p:nvSpPr>
          <p:cNvPr id="49155" name="TextBox 10"/>
          <p:cNvSpPr txBox="1">
            <a:spLocks noChangeArrowheads="1"/>
          </p:cNvSpPr>
          <p:nvPr/>
        </p:nvSpPr>
        <p:spPr bwMode="auto">
          <a:xfrm>
            <a:off x="1295400" y="1066800"/>
            <a:ext cx="67548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Utility Analysis </a:t>
            </a:r>
          </a:p>
        </p:txBody>
      </p:sp>
      <p:graphicFrame>
        <p:nvGraphicFramePr>
          <p:cNvPr id="7" name="Table 6">
            <a:extLst/>
          </p:cNvPr>
          <p:cNvGraphicFramePr>
            <a:graphicFrameLocks noGrp="1"/>
          </p:cNvGraphicFramePr>
          <p:nvPr/>
        </p:nvGraphicFramePr>
        <p:xfrm>
          <a:off x="531813" y="3498850"/>
          <a:ext cx="7985124" cy="3236913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42072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2072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287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2873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2873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2873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2873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900005"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000">
                          <a:effectLst/>
                        </a:rPr>
                        <a:t>Property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85" marR="59685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000">
                          <a:effectLst/>
                        </a:rPr>
                        <a:t>Property Ownership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85" marR="59685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000" dirty="0">
                          <a:effectLst/>
                        </a:rPr>
                        <a:t>Distance to Natural Gas Connection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85" marR="59685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000">
                          <a:effectLst/>
                        </a:rPr>
                        <a:t>Distance to 345 KV Electrical Connection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85" marR="59685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000">
                          <a:effectLst/>
                        </a:rPr>
                        <a:t>Distance to 115 KV Electrical Connection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85" marR="59685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000">
                          <a:effectLst/>
                        </a:rPr>
                        <a:t>Within Designated Economic Opportunity Zone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85" marR="59685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000">
                          <a:effectLst/>
                        </a:rPr>
                        <a:t>Water Accessibility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85" marR="59685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7519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000">
                          <a:effectLst/>
                        </a:rPr>
                        <a:t>Cuba Fair Grounds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85" marR="59685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000">
                          <a:effectLst/>
                        </a:rPr>
                        <a:t>Sandoval County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85" marR="59685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000">
                          <a:effectLst/>
                        </a:rPr>
                        <a:t>2 Miles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85" marR="59685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000">
                          <a:effectLst/>
                        </a:rPr>
                        <a:t>20 Miles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85" marR="59685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000">
                          <a:effectLst/>
                        </a:rPr>
                        <a:t>0.1 Miles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85" marR="59685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000">
                          <a:effectLst/>
                        </a:rPr>
                        <a:t>No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85" marR="59685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000">
                          <a:effectLst/>
                        </a:rPr>
                        <a:t>2 Miles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85" marR="59685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7519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000">
                          <a:effectLst/>
                        </a:rPr>
                        <a:t>County Land Fill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85" marR="59685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000">
                          <a:effectLst/>
                        </a:rPr>
                        <a:t>Sandoval County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85" marR="59685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000">
                          <a:effectLst/>
                        </a:rPr>
                        <a:t>0.1 Miles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85" marR="59685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000">
                          <a:effectLst/>
                        </a:rPr>
                        <a:t>0.1 Miles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85" marR="59685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000">
                          <a:effectLst/>
                        </a:rPr>
                        <a:t>15 Miles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85" marR="59685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000">
                          <a:effectLst/>
                        </a:rPr>
                        <a:t>No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85" marR="59685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000" dirty="0">
                          <a:effectLst/>
                        </a:rPr>
                        <a:t>0.1 Miles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85" marR="59685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39245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000">
                          <a:effectLst/>
                        </a:rPr>
                        <a:t>Santa Clara Pueblo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85" marR="59685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000">
                          <a:effectLst/>
                        </a:rPr>
                        <a:t>U.S. Department of Interior in trust for Santa Clara Pueblo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85" marR="59685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000">
                          <a:effectLst/>
                        </a:rPr>
                        <a:t>0.2 Miles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85" marR="59685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000">
                          <a:effectLst/>
                        </a:rPr>
                        <a:t>31 Miles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85" marR="59685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000">
                          <a:effectLst/>
                        </a:rPr>
                        <a:t>0.3 Miles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85" marR="59685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000">
                          <a:effectLst/>
                        </a:rPr>
                        <a:t>No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85" marR="59685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000">
                          <a:effectLst/>
                        </a:rPr>
                        <a:t>0.2 Miles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85" marR="59685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7519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000">
                          <a:effectLst/>
                        </a:rPr>
                        <a:t>San Pedro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85" marR="59685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000">
                          <a:effectLst/>
                        </a:rPr>
                        <a:t>Private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85" marR="59685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000">
                          <a:effectLst/>
                        </a:rPr>
                        <a:t>16 Miles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85" marR="59685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000">
                          <a:effectLst/>
                        </a:rPr>
                        <a:t>6 Miles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85" marR="59685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000">
                          <a:effectLst/>
                        </a:rPr>
                        <a:t>6 Miles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85" marR="59685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000">
                          <a:effectLst/>
                        </a:rPr>
                        <a:t>No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85" marR="59685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000">
                          <a:effectLst/>
                        </a:rPr>
                        <a:t>16 Miles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85" marR="59685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25106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000">
                          <a:effectLst/>
                        </a:rPr>
                        <a:t>Jemez Pueblo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85" marR="59685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000">
                          <a:effectLst/>
                        </a:rPr>
                        <a:t>Jemez Pueblo (fee simple)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85" marR="59685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000">
                          <a:effectLst/>
                        </a:rPr>
                        <a:t>1 Mile 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85" marR="59685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000">
                          <a:effectLst/>
                        </a:rPr>
                        <a:t>9 Miles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85" marR="59685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000">
                          <a:effectLst/>
                        </a:rPr>
                        <a:t>1 Mile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85" marR="59685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000">
                          <a:effectLst/>
                        </a:rPr>
                        <a:t>No</a:t>
                      </a:r>
                    </a:p>
                    <a:p>
                      <a:pPr marL="0" marR="0" algn="l"/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85" marR="59685" marT="0" marB="0" anchor="ctr"/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1000" dirty="0">
                          <a:effectLst/>
                        </a:rPr>
                        <a:t>1 Mile 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85" marR="59685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" name="Rectangle: Rounded Corners 12">
            <a:extLst/>
          </p:cNvPr>
          <p:cNvSpPr/>
          <p:nvPr/>
        </p:nvSpPr>
        <p:spPr>
          <a:xfrm>
            <a:off x="700088" y="2132013"/>
            <a:ext cx="7667625" cy="122713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>
            <a:extLst/>
          </p:cNvPr>
          <p:cNvSpPr txBox="1"/>
          <p:nvPr/>
        </p:nvSpPr>
        <p:spPr>
          <a:xfrm>
            <a:off x="817563" y="2193925"/>
            <a:ext cx="7550150" cy="1446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Estimated water, electricity and natural gas hookup costs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prstClr val="black"/>
                </a:solidFill>
                <a:latin typeface="Calibri"/>
                <a:cs typeface="+mn-cs"/>
              </a:rPr>
              <a:t>Cuba region </a:t>
            </a: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and </a:t>
            </a:r>
            <a:r>
              <a:rPr lang="en-US" b="1" dirty="0">
                <a:solidFill>
                  <a:prstClr val="black"/>
                </a:solidFill>
                <a:latin typeface="Calibri"/>
                <a:cs typeface="+mn-cs"/>
              </a:rPr>
              <a:t>Sandoval County Landfill </a:t>
            </a: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were identified as having the lowest utility hookup costs. 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Servicing the </a:t>
            </a:r>
            <a:r>
              <a:rPr lang="en-US" b="1" dirty="0">
                <a:solidFill>
                  <a:prstClr val="black"/>
                </a:solidFill>
                <a:latin typeface="Calibri"/>
                <a:cs typeface="+mn-cs"/>
              </a:rPr>
              <a:t>San Pedro region</a:t>
            </a: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 is cost prohibitive.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</a:p>
        </p:txBody>
      </p:sp>
    </p:spTree>
  </p:cSld>
  <p:clrMapOvr>
    <a:masterClrMapping/>
  </p:clrMapOvr>
  <p:transition advTm="16224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76288" y="2132013"/>
            <a:ext cx="7732712" cy="2435225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defTabSz="457200" fontAlgn="auto">
              <a:spcAft>
                <a:spcPts val="0"/>
              </a:spcAft>
              <a:defRPr/>
            </a:pPr>
            <a:endParaRPr lang="en-US" sz="2400" dirty="0">
              <a:solidFill>
                <a:srgbClr val="9BBB59">
                  <a:lumMod val="50000"/>
                </a:srgbClr>
              </a:solidFill>
              <a:latin typeface="Calibri"/>
              <a:cs typeface="+mn-cs"/>
            </a:endParaRPr>
          </a:p>
        </p:txBody>
      </p:sp>
      <p:sp>
        <p:nvSpPr>
          <p:cNvPr id="50179" name="TextBox 10"/>
          <p:cNvSpPr txBox="1">
            <a:spLocks noChangeArrowheads="1"/>
          </p:cNvSpPr>
          <p:nvPr/>
        </p:nvSpPr>
        <p:spPr bwMode="auto">
          <a:xfrm>
            <a:off x="1295400" y="1066800"/>
            <a:ext cx="6754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rgbClr val="000000"/>
                </a:solidFill>
                <a:latin typeface="Calibri" panose="020F0502020204030204" pitchFamily="34" charset="0"/>
              </a:rPr>
              <a:t>Transportation Cost Analysis </a:t>
            </a:r>
          </a:p>
        </p:txBody>
      </p:sp>
      <p:sp>
        <p:nvSpPr>
          <p:cNvPr id="13" name="Rectangle: Rounded Corners 12">
            <a:extLst/>
          </p:cNvPr>
          <p:cNvSpPr/>
          <p:nvPr/>
        </p:nvSpPr>
        <p:spPr>
          <a:xfrm>
            <a:off x="700088" y="2132013"/>
            <a:ext cx="7667625" cy="122713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>
            <a:extLst/>
          </p:cNvPr>
          <p:cNvSpPr txBox="1"/>
          <p:nvPr/>
        </p:nvSpPr>
        <p:spPr>
          <a:xfrm>
            <a:off x="817563" y="2193925"/>
            <a:ext cx="7550150" cy="1446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Estimated collection, processing and transportation costs utilizing the Forest Service Forest Residues Transportation Costing Model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The Cuba and Jemez Pueblo regions were identified as having the lowest transportation costs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</a:p>
        </p:txBody>
      </p:sp>
      <p:graphicFrame>
        <p:nvGraphicFramePr>
          <p:cNvPr id="2" name="Table 1">
            <a:extLst/>
          </p:cNvPr>
          <p:cNvGraphicFramePr>
            <a:graphicFrameLocks noGrp="1"/>
          </p:cNvGraphicFramePr>
          <p:nvPr/>
        </p:nvGraphicFramePr>
        <p:xfrm>
          <a:off x="923925" y="3673475"/>
          <a:ext cx="7445375" cy="26908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0474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916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4898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8651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Site Location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2" marR="368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Collection, Processing and Transport Dirty Chip ($/BDT)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2" marR="368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Collection, Processing and Transport Small-diameter wood ($/BDT)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2" marR="36832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818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Cuba Fair Grounds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2" marR="368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$48.06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2" marR="368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$42.54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2" marR="36832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1152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County Land Fill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2" marR="368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$54.24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2" marR="368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$48.57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2" marR="36832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152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Santa Clara Pueblo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2" marR="368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$49.68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2" marR="368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$43.89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2" marR="36832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152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San Pedro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2" marR="368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$51.80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2" marR="368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$45.95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2" marR="36832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1152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Jemez Pueblo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2" marR="368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$48.26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2" marR="3683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 dirty="0">
                          <a:effectLst/>
                        </a:rPr>
                        <a:t>$43.15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2" marR="36832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Tm="16489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/>
          </p:cNvPr>
          <p:cNvSpPr txBox="1"/>
          <p:nvPr/>
        </p:nvSpPr>
        <p:spPr>
          <a:xfrm>
            <a:off x="609600" y="1600200"/>
            <a:ext cx="2789238" cy="1631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  <a:cs typeface="+mn-cs"/>
              </a:rPr>
              <a:t>Competes With Established Market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  <a:cs typeface="+mn-cs"/>
              </a:rPr>
              <a:t>Wood Pellets 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  <a:cs typeface="+mn-cs"/>
              </a:rPr>
              <a:t>Vigas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  <a:cs typeface="+mn-cs"/>
              </a:rPr>
              <a:t>Compost </a:t>
            </a:r>
          </a:p>
        </p:txBody>
      </p:sp>
      <p:sp>
        <p:nvSpPr>
          <p:cNvPr id="9" name="TextBox 8">
            <a:extLst/>
          </p:cNvPr>
          <p:cNvSpPr txBox="1"/>
          <p:nvPr/>
        </p:nvSpPr>
        <p:spPr>
          <a:xfrm>
            <a:off x="3657600" y="1676400"/>
            <a:ext cx="2332038" cy="3694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  <a:cs typeface="+mn-cs"/>
              </a:rPr>
              <a:t>Insufficient Demand  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  <a:cs typeface="+mn-cs"/>
              </a:rPr>
              <a:t>Decorative Bark/Chip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  <a:cs typeface="+mn-cs"/>
              </a:rPr>
              <a:t>Shavings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  <a:cs typeface="+mn-cs"/>
              </a:rPr>
              <a:t>Animal Bedding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  <a:cs typeface="+mn-cs"/>
              </a:rPr>
              <a:t>Furniture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  <a:cs typeface="+mn-cs"/>
              </a:rPr>
              <a:t>Chip for Paper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  <a:cs typeface="+mn-cs"/>
              </a:rPr>
              <a:t>Filtration Media 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  <a:cs typeface="+mn-cs"/>
              </a:rPr>
              <a:t>Essential Oils 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  <a:cs typeface="+mn-cs"/>
              </a:rPr>
              <a:t>Pellets for WPC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  <a:cs typeface="+mn-cs"/>
              </a:rPr>
              <a:t>Biochar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cs typeface="+mn-cs"/>
              </a:rPr>
              <a:t>  </a:t>
            </a:r>
          </a:p>
        </p:txBody>
      </p:sp>
      <p:sp>
        <p:nvSpPr>
          <p:cNvPr id="11" name="TextBox 10">
            <a:extLst/>
          </p:cNvPr>
          <p:cNvSpPr txBox="1"/>
          <p:nvPr/>
        </p:nvSpPr>
        <p:spPr>
          <a:xfrm>
            <a:off x="6096000" y="1676400"/>
            <a:ext cx="2438400" cy="1631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  <a:cs typeface="+mn-cs"/>
              </a:rPr>
              <a:t>Cost/Feedstock Constraints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  <a:cs typeface="+mn-cs"/>
              </a:rPr>
              <a:t>Renewable Chemicals 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  <a:cs typeface="+mn-cs"/>
              </a:rPr>
              <a:t>Biofuels </a:t>
            </a:r>
          </a:p>
        </p:txBody>
      </p:sp>
      <p:sp>
        <p:nvSpPr>
          <p:cNvPr id="5" name="Rectangle: Rounded Corners 4">
            <a:extLst/>
          </p:cNvPr>
          <p:cNvSpPr/>
          <p:nvPr/>
        </p:nvSpPr>
        <p:spPr>
          <a:xfrm>
            <a:off x="847725" y="4702175"/>
            <a:ext cx="7448550" cy="1117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206" name="TextBox 5"/>
          <p:cNvSpPr txBox="1">
            <a:spLocks noChangeArrowheads="1"/>
          </p:cNvSpPr>
          <p:nvPr/>
        </p:nvSpPr>
        <p:spPr bwMode="auto">
          <a:xfrm>
            <a:off x="1068388" y="4827588"/>
            <a:ext cx="7007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0000"/>
                </a:solidFill>
                <a:latin typeface="Calibri" panose="020F0502020204030204" pitchFamily="34" charset="0"/>
              </a:rPr>
              <a:t> Biochar and bio-based products </a:t>
            </a: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were identified as having the greatest potential to be manufactured and successfully marketed</a:t>
            </a:r>
          </a:p>
        </p:txBody>
      </p:sp>
      <p:sp>
        <p:nvSpPr>
          <p:cNvPr id="51207" name="TextBox 11"/>
          <p:cNvSpPr txBox="1">
            <a:spLocks noChangeArrowheads="1"/>
          </p:cNvSpPr>
          <p:nvPr/>
        </p:nvSpPr>
        <p:spPr bwMode="auto">
          <a:xfrm>
            <a:off x="990600" y="381000"/>
            <a:ext cx="7594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rgbClr val="000000"/>
                </a:solidFill>
                <a:latin typeface="Calibri" panose="020F0502020204030204" pitchFamily="34" charset="0"/>
              </a:rPr>
              <a:t>Criteria for Eliminating Biomass Processes/Products</a:t>
            </a:r>
          </a:p>
        </p:txBody>
      </p:sp>
    </p:spTree>
  </p:cSld>
  <p:clrMapOvr>
    <a:masterClrMapping/>
  </p:clrMapOvr>
  <p:transition advTm="18158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219200"/>
            <a:ext cx="8229600" cy="762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Northern NM College El </a:t>
            </a:r>
            <a:r>
              <a:rPr lang="en-US" dirty="0" err="1"/>
              <a:t>rito</a:t>
            </a:r>
            <a:r>
              <a:rPr lang="en-US" dirty="0"/>
              <a:t> Campus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381000" y="2286000"/>
            <a:ext cx="8534400" cy="2667000"/>
          </a:xfrm>
        </p:spPr>
        <p:txBody>
          <a:bodyPr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38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Biomass Heating and Biochar </a:t>
            </a:r>
            <a:r>
              <a:rPr lang="en-US" sz="38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Production</a:t>
            </a:r>
          </a:p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en-US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A 2019 Collaborative Forest Restoration Project</a:t>
            </a:r>
          </a:p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by SW Energy Integrators and the </a:t>
            </a:r>
            <a:r>
              <a:rPr lang="en-US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Trollworlks</a:t>
            </a:r>
            <a:endParaRPr lang="en-US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en-US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Installation will begin Spring 2019</a:t>
            </a:r>
          </a:p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en-US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en-US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en-US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 advTm="15662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048000" cy="26209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smtClean="0"/>
              <a:t>El Rito is Surrounded by Forests</a:t>
            </a:r>
          </a:p>
        </p:txBody>
      </p:sp>
      <p:pic>
        <p:nvPicPr>
          <p:cNvPr id="532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1400" y="228600"/>
            <a:ext cx="5056188" cy="6248400"/>
          </a:xfrm>
        </p:spPr>
      </p:pic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609600" y="2743200"/>
            <a:ext cx="25146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  <a:latin typeface="Verdana" panose="020B0604030504040204" pitchFamily="34" charset="0"/>
              </a:rPr>
              <a:t>The NEPA process is complete for the 17,000 acre Lower El Rito Canyon Wildland Urban Interface </a:t>
            </a:r>
          </a:p>
        </p:txBody>
      </p:sp>
    </p:spTree>
  </p:cSld>
  <p:clrMapOvr>
    <a:masterClrMapping/>
  </p:clrMapOvr>
  <p:transition advTm="15069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/>
              <a:t>District Heating Enables a Variety of Energy Sources to Be Used </a:t>
            </a:r>
          </a:p>
        </p:txBody>
      </p:sp>
      <p:pic>
        <p:nvPicPr>
          <p:cNvPr id="54275" name="Picture 7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828800"/>
            <a:ext cx="8229600" cy="4525963"/>
          </a:xfrm>
        </p:spPr>
      </p:pic>
    </p:spTree>
  </p:cSld>
  <p:clrMapOvr>
    <a:masterClrMapping/>
  </p:clrMapOvr>
  <p:transition advTm="15429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Biomass is Naturally Stored Solar Energy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327525"/>
          </a:xfrm>
        </p:spPr>
        <p:txBody>
          <a:bodyPr>
            <a:normAutofit lnSpcReduction="1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32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Nature </a:t>
            </a:r>
            <a:r>
              <a: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Stores </a:t>
            </a:r>
            <a:r>
              <a:rPr lang="en-US" sz="32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Energy in Growing Living Things</a:t>
            </a:r>
            <a:endParaRPr lang="en-US" sz="32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We are all </a:t>
            </a:r>
            <a:r>
              <a:rPr lang="en-US" sz="32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Carbon </a:t>
            </a:r>
            <a:r>
              <a: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based life forms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Plants use Photosynthesis to Grow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Everything else eats plants to stay alive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3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The cycle of life goes round and round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dirty="0"/>
          </a:p>
        </p:txBody>
      </p:sp>
    </p:spTree>
  </p:cSld>
  <p:clrMapOvr>
    <a:masterClrMapping/>
  </p:clrMapOvr>
  <p:transition advTm="15554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Modular Compact Design</a:t>
            </a:r>
            <a:br>
              <a:rPr lang="en-US" dirty="0" smtClean="0"/>
            </a:br>
            <a:r>
              <a:rPr lang="en-US" dirty="0" smtClean="0"/>
              <a:t>Biochar System </a:t>
            </a:r>
            <a:endParaRPr lang="en-US" dirty="0"/>
          </a:p>
        </p:txBody>
      </p:sp>
      <p:sp>
        <p:nvSpPr>
          <p:cNvPr id="55299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55300" name="IMG_0588.JPG" descr="IMG_058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209800"/>
            <a:ext cx="2982913" cy="397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5530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4038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811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smtClean="0"/>
              <a:t>ARRA Heating Upgrade Prepared the El Rito Campus for Biomass Use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48640" indent="-41148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dirty="0" smtClean="0">
                <a:solidFill>
                  <a:schemeClr val="bg1"/>
                </a:solidFill>
              </a:rPr>
              <a:t>The $495,500 American Reinvestment and Recovery Act project was completed in July 2011</a:t>
            </a:r>
          </a:p>
          <a:p>
            <a:pPr marL="548640" indent="-41148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dirty="0" smtClean="0">
                <a:solidFill>
                  <a:schemeClr val="bg1"/>
                </a:solidFill>
              </a:rPr>
              <a:t>The main buildings were connected with underground insulated pipe to form a district heating system</a:t>
            </a:r>
          </a:p>
          <a:p>
            <a:pPr marL="548640" indent="-41148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dirty="0" smtClean="0">
                <a:solidFill>
                  <a:schemeClr val="bg1"/>
                </a:solidFill>
              </a:rPr>
              <a:t>In 2010 the EPA announced that emission standards were going to be revised for all boilers no matter what size or fuel, </a:t>
            </a:r>
          </a:p>
          <a:p>
            <a:pPr marL="548640" indent="-41148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dirty="0" smtClean="0">
                <a:solidFill>
                  <a:schemeClr val="bg1"/>
                </a:solidFill>
              </a:rPr>
              <a:t>Without standards, compliance was impossible</a:t>
            </a:r>
          </a:p>
          <a:p>
            <a:pPr marL="548640" indent="-41148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dirty="0" smtClean="0">
                <a:solidFill>
                  <a:schemeClr val="bg1"/>
                </a:solidFill>
              </a:rPr>
              <a:t>3 Years later the new standards exempted boilers under 10 Million BTUS per hour</a:t>
            </a:r>
          </a:p>
          <a:p>
            <a:pPr marL="548640" indent="-41148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dirty="0" smtClean="0">
                <a:solidFill>
                  <a:schemeClr val="bg1"/>
                </a:solidFill>
              </a:rPr>
              <a:t>The emissions from the proposed biomass boiler would have been lower than the new standards </a:t>
            </a:r>
          </a:p>
        </p:txBody>
      </p:sp>
    </p:spTree>
  </p:cSld>
  <p:clrMapOvr>
    <a:masterClrMapping/>
  </p:clrMapOvr>
  <p:transition advTm="18361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smtClean="0"/>
              <a:t>A District Heating System Shares Resources</a:t>
            </a:r>
          </a:p>
        </p:txBody>
      </p:sp>
      <p:sp>
        <p:nvSpPr>
          <p:cNvPr id="35843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4038600" cy="4754563"/>
          </a:xfrm>
        </p:spPr>
        <p:txBody>
          <a:bodyPr>
            <a:normAutofit fontScale="92500" lnSpcReduction="1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Buried pipes connect the buildings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Hot water is distributed throughout the systems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Heat is provided by the least cost boilers first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Reliability is gained from having redundant heating sources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District heating allows the addition of renewable sources of energy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sz="2400" dirty="0" smtClean="0"/>
          </a:p>
        </p:txBody>
      </p:sp>
      <p:pic>
        <p:nvPicPr>
          <p:cNvPr id="57348" name="Picture 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34125" y="2360613"/>
            <a:ext cx="666750" cy="666750"/>
          </a:xfrm>
        </p:spPr>
      </p:pic>
      <p:pic>
        <p:nvPicPr>
          <p:cNvPr id="57349" name="Picture 8" descr="IMG_452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1600" y="4191000"/>
            <a:ext cx="2916238" cy="2187575"/>
          </a:xfrm>
        </p:spPr>
      </p:pic>
      <p:pic>
        <p:nvPicPr>
          <p:cNvPr id="57350" name="Picture 9" descr="IMG_455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90600"/>
            <a:ext cx="22288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6957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32556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smtClean="0"/>
              <a:t>The boilers in each building are connected to the district heating system</a:t>
            </a:r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5" y="1868488"/>
            <a:ext cx="22002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2706688"/>
            <a:ext cx="21336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475" y="2706688"/>
            <a:ext cx="18002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75" y="2706688"/>
            <a:ext cx="2270125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5446713"/>
            <a:ext cx="1485900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0"/>
            <a:ext cx="68707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>
                <a:latin typeface="Verdana" panose="020B060403050404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</a:t>
            </a:r>
            <a:endParaRPr lang="en-US" altLang="en-US">
              <a:latin typeface="Verdana" panose="020B0604030504040204" pitchFamily="34" charset="0"/>
            </a:endParaRP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0" y="960438"/>
            <a:ext cx="137715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>
                <a:latin typeface="Verdana" panose="020B060403050404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altLang="en-US" sz="1100">
              <a:latin typeface="Verdana" panose="020B0604030504040204" pitchFamily="34" charset="0"/>
            </a:endParaRPr>
          </a:p>
          <a:p>
            <a:endParaRPr lang="en-US" altLang="en-US">
              <a:latin typeface="Verdana" panose="020B0604030504040204" pitchFamily="34" charset="0"/>
            </a:endParaRP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2224088"/>
            <a:ext cx="355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>
                <a:latin typeface="Verdana" panose="020B0604030504040204" pitchFamily="34" charset="0"/>
                <a:cs typeface="Times New Roman" panose="02020603050405020304" pitchFamily="18" charset="0"/>
              </a:rPr>
              <a:t>    </a:t>
            </a:r>
            <a:endParaRPr lang="en-US" altLang="en-US">
              <a:latin typeface="Verdana" panose="020B0604030504040204" pitchFamily="34" charset="0"/>
            </a:endParaRP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0" y="3194050"/>
            <a:ext cx="2698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>
                <a:latin typeface="Verdana" panose="020B0604030504040204" pitchFamily="34" charset="0"/>
                <a:cs typeface="Times New Roman" panose="02020603050405020304" pitchFamily="18" charset="0"/>
              </a:rPr>
              <a:t>  </a:t>
            </a:r>
            <a:endParaRPr lang="en-US" altLang="en-US">
              <a:latin typeface="Verdana" panose="020B0604030504040204" pitchFamily="34" charset="0"/>
            </a:endParaRP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-3581400" y="44656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>
              <a:latin typeface="Verdana" panose="020B0604030504040204" pitchFamily="34" charset="0"/>
            </a:endParaRPr>
          </a:p>
        </p:txBody>
      </p:sp>
      <p:sp>
        <p:nvSpPr>
          <p:cNvPr id="58381" name="Line 13"/>
          <p:cNvSpPr>
            <a:spLocks noChangeShapeType="1"/>
          </p:cNvSpPr>
          <p:nvPr/>
        </p:nvSpPr>
        <p:spPr bwMode="auto">
          <a:xfrm>
            <a:off x="7848600" y="3200400"/>
            <a:ext cx="15875" cy="15636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82" name="Line 14"/>
          <p:cNvSpPr>
            <a:spLocks noChangeShapeType="1"/>
          </p:cNvSpPr>
          <p:nvPr/>
        </p:nvSpPr>
        <p:spPr bwMode="auto">
          <a:xfrm flipH="1">
            <a:off x="6400800" y="4724400"/>
            <a:ext cx="1447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83" name="Line 15"/>
          <p:cNvSpPr>
            <a:spLocks noChangeShapeType="1"/>
          </p:cNvSpPr>
          <p:nvPr/>
        </p:nvSpPr>
        <p:spPr bwMode="auto">
          <a:xfrm flipV="1">
            <a:off x="6477000" y="4191000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84" name="Line 16"/>
          <p:cNvSpPr>
            <a:spLocks noChangeShapeType="1"/>
          </p:cNvSpPr>
          <p:nvPr/>
        </p:nvSpPr>
        <p:spPr bwMode="auto">
          <a:xfrm flipV="1">
            <a:off x="6172200" y="4191000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85" name="Line 17"/>
          <p:cNvSpPr>
            <a:spLocks noChangeShapeType="1"/>
          </p:cNvSpPr>
          <p:nvPr/>
        </p:nvSpPr>
        <p:spPr bwMode="auto">
          <a:xfrm flipH="1">
            <a:off x="4038600" y="4724400"/>
            <a:ext cx="2133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86" name="Line 18"/>
          <p:cNvSpPr>
            <a:spLocks noChangeShapeType="1"/>
          </p:cNvSpPr>
          <p:nvPr/>
        </p:nvSpPr>
        <p:spPr bwMode="auto">
          <a:xfrm flipV="1">
            <a:off x="4038600" y="4191000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87" name="Line 19"/>
          <p:cNvSpPr>
            <a:spLocks noChangeShapeType="1"/>
          </p:cNvSpPr>
          <p:nvPr/>
        </p:nvSpPr>
        <p:spPr bwMode="auto">
          <a:xfrm flipV="1">
            <a:off x="3733800" y="4191000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88" name="Line 20"/>
          <p:cNvSpPr>
            <a:spLocks noChangeShapeType="1"/>
          </p:cNvSpPr>
          <p:nvPr/>
        </p:nvSpPr>
        <p:spPr bwMode="auto">
          <a:xfrm flipH="1">
            <a:off x="1676400" y="4724400"/>
            <a:ext cx="2057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89" name="Line 21"/>
          <p:cNvSpPr>
            <a:spLocks noChangeShapeType="1"/>
          </p:cNvSpPr>
          <p:nvPr/>
        </p:nvSpPr>
        <p:spPr bwMode="auto">
          <a:xfrm flipV="1">
            <a:off x="1676400" y="42672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90" name="Line 22"/>
          <p:cNvSpPr>
            <a:spLocks noChangeShapeType="1"/>
          </p:cNvSpPr>
          <p:nvPr/>
        </p:nvSpPr>
        <p:spPr bwMode="auto">
          <a:xfrm>
            <a:off x="1447800" y="4267200"/>
            <a:ext cx="0" cy="121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91" name="Line 23"/>
          <p:cNvSpPr>
            <a:spLocks noChangeShapeType="1"/>
          </p:cNvSpPr>
          <p:nvPr/>
        </p:nvSpPr>
        <p:spPr bwMode="auto">
          <a:xfrm>
            <a:off x="1752600" y="50292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92" name="Line 24"/>
          <p:cNvSpPr>
            <a:spLocks noChangeShapeType="1"/>
          </p:cNvSpPr>
          <p:nvPr/>
        </p:nvSpPr>
        <p:spPr bwMode="auto">
          <a:xfrm>
            <a:off x="1752600" y="5029200"/>
            <a:ext cx="6400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93" name="Line 25"/>
          <p:cNvSpPr>
            <a:spLocks noChangeShapeType="1"/>
          </p:cNvSpPr>
          <p:nvPr/>
        </p:nvSpPr>
        <p:spPr bwMode="auto">
          <a:xfrm flipH="1" flipV="1">
            <a:off x="8153400" y="3200400"/>
            <a:ext cx="0" cy="1828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94" name="Text Box 26"/>
          <p:cNvSpPr txBox="1">
            <a:spLocks noChangeArrowheads="1"/>
          </p:cNvSpPr>
          <p:nvPr/>
        </p:nvSpPr>
        <p:spPr bwMode="auto">
          <a:xfrm>
            <a:off x="3717925" y="5522913"/>
            <a:ext cx="39020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Verdana" panose="020B0604030504040204" pitchFamily="34" charset="0"/>
            </a:endParaRPr>
          </a:p>
        </p:txBody>
      </p:sp>
      <p:sp>
        <p:nvSpPr>
          <p:cNvPr id="58395" name="Text Box 27"/>
          <p:cNvSpPr txBox="1">
            <a:spLocks noChangeArrowheads="1"/>
          </p:cNvSpPr>
          <p:nvPr/>
        </p:nvSpPr>
        <p:spPr bwMode="auto">
          <a:xfrm rot="10800000" flipV="1">
            <a:off x="2436813" y="4914900"/>
            <a:ext cx="6332537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  <a:latin typeface="Verdana" panose="020B0604030504040204" pitchFamily="34" charset="0"/>
              </a:rPr>
              <a:t>Heat delivered through the district heating system to thermal ports at each building.</a:t>
            </a:r>
          </a:p>
          <a:p>
            <a:pPr eaLnBrk="1" hangingPunct="1"/>
            <a:r>
              <a:rPr lang="en-US" altLang="en-US" sz="2400">
                <a:solidFill>
                  <a:schemeClr val="bg1"/>
                </a:solidFill>
                <a:latin typeface="Verdana" panose="020B0604030504040204" pitchFamily="34" charset="0"/>
              </a:rPr>
              <a:t>Each boiler can add heat as needed</a:t>
            </a:r>
          </a:p>
        </p:txBody>
      </p:sp>
      <p:sp>
        <p:nvSpPr>
          <p:cNvPr id="58396" name="Text Box 28"/>
          <p:cNvSpPr txBox="1">
            <a:spLocks noChangeArrowheads="1"/>
          </p:cNvSpPr>
          <p:nvPr/>
        </p:nvSpPr>
        <p:spPr bwMode="auto">
          <a:xfrm>
            <a:off x="914400" y="2133600"/>
            <a:ext cx="1365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Verdana" panose="020B0604030504040204" pitchFamily="34" charset="0"/>
              </a:rPr>
              <a:t>North Dorm</a:t>
            </a:r>
          </a:p>
        </p:txBody>
      </p:sp>
      <p:sp>
        <p:nvSpPr>
          <p:cNvPr id="58397" name="Text Box 29"/>
          <p:cNvSpPr txBox="1">
            <a:spLocks noChangeArrowheads="1"/>
          </p:cNvSpPr>
          <p:nvPr/>
        </p:nvSpPr>
        <p:spPr bwMode="auto">
          <a:xfrm>
            <a:off x="2971800" y="2133600"/>
            <a:ext cx="1631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Verdana" panose="020B0604030504040204" pitchFamily="34" charset="0"/>
              </a:rPr>
              <a:t>Administration</a:t>
            </a:r>
          </a:p>
        </p:txBody>
      </p:sp>
      <p:sp>
        <p:nvSpPr>
          <p:cNvPr id="58398" name="Text Box 30"/>
          <p:cNvSpPr txBox="1">
            <a:spLocks noChangeArrowheads="1"/>
          </p:cNvSpPr>
          <p:nvPr/>
        </p:nvSpPr>
        <p:spPr bwMode="auto">
          <a:xfrm>
            <a:off x="6705600" y="1447800"/>
            <a:ext cx="1555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Verdana" panose="020B0604030504040204" pitchFamily="34" charset="0"/>
              </a:rPr>
              <a:t>Jaramillo Hall</a:t>
            </a:r>
          </a:p>
        </p:txBody>
      </p:sp>
      <p:sp>
        <p:nvSpPr>
          <p:cNvPr id="58399" name="Text Box 31"/>
          <p:cNvSpPr txBox="1">
            <a:spLocks noChangeArrowheads="1"/>
          </p:cNvSpPr>
          <p:nvPr/>
        </p:nvSpPr>
        <p:spPr bwMode="auto">
          <a:xfrm>
            <a:off x="4953000" y="2133600"/>
            <a:ext cx="1403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Verdana" panose="020B0604030504040204" pitchFamily="34" charset="0"/>
              </a:rPr>
              <a:t>South Dorm</a:t>
            </a:r>
          </a:p>
        </p:txBody>
      </p:sp>
      <p:sp>
        <p:nvSpPr>
          <p:cNvPr id="58400" name="Text Box 32"/>
          <p:cNvSpPr txBox="1">
            <a:spLocks noChangeArrowheads="1"/>
          </p:cNvSpPr>
          <p:nvPr/>
        </p:nvSpPr>
        <p:spPr bwMode="auto">
          <a:xfrm>
            <a:off x="0" y="5029200"/>
            <a:ext cx="1339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Verdana" panose="020B0604030504040204" pitchFamily="34" charset="0"/>
              </a:rPr>
              <a:t>Garn Boiler</a:t>
            </a:r>
          </a:p>
        </p:txBody>
      </p:sp>
      <p:pic>
        <p:nvPicPr>
          <p:cNvPr id="58401" name="Picture 3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69" t="389" r="6064" b="18677"/>
          <a:stretch>
            <a:fillRect/>
          </a:stretch>
        </p:blipFill>
        <p:spPr bwMode="auto">
          <a:xfrm>
            <a:off x="3352800" y="3733800"/>
            <a:ext cx="106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02" name="Picture 3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69" t="389" r="6064" b="18677"/>
          <a:stretch>
            <a:fillRect/>
          </a:stretch>
        </p:blipFill>
        <p:spPr bwMode="auto">
          <a:xfrm>
            <a:off x="5715000" y="3733800"/>
            <a:ext cx="106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03" name="Picture 3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69" t="389" r="6064" b="18677"/>
          <a:stretch>
            <a:fillRect/>
          </a:stretch>
        </p:blipFill>
        <p:spPr bwMode="auto">
          <a:xfrm>
            <a:off x="990600" y="3810000"/>
            <a:ext cx="106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04" name="Picture 3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69" t="389" r="6064" b="18677"/>
          <a:stretch>
            <a:fillRect/>
          </a:stretch>
        </p:blipFill>
        <p:spPr bwMode="auto">
          <a:xfrm>
            <a:off x="7543800" y="2819400"/>
            <a:ext cx="106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405" name="Line 37"/>
          <p:cNvSpPr>
            <a:spLocks noChangeShapeType="1"/>
          </p:cNvSpPr>
          <p:nvPr/>
        </p:nvSpPr>
        <p:spPr bwMode="auto">
          <a:xfrm flipV="1">
            <a:off x="1447800" y="33528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06" name="Line 38"/>
          <p:cNvSpPr>
            <a:spLocks noChangeShapeType="1"/>
          </p:cNvSpPr>
          <p:nvPr/>
        </p:nvSpPr>
        <p:spPr bwMode="auto">
          <a:xfrm>
            <a:off x="3733800" y="33528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07" name="Line 39"/>
          <p:cNvSpPr>
            <a:spLocks noChangeShapeType="1"/>
          </p:cNvSpPr>
          <p:nvPr/>
        </p:nvSpPr>
        <p:spPr bwMode="auto">
          <a:xfrm>
            <a:off x="4038600" y="3429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08" name="Line 40"/>
          <p:cNvSpPr>
            <a:spLocks noChangeShapeType="1"/>
          </p:cNvSpPr>
          <p:nvPr/>
        </p:nvSpPr>
        <p:spPr bwMode="auto">
          <a:xfrm>
            <a:off x="1676400" y="34290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09" name="Line 41"/>
          <p:cNvSpPr>
            <a:spLocks noChangeShapeType="1"/>
          </p:cNvSpPr>
          <p:nvPr/>
        </p:nvSpPr>
        <p:spPr bwMode="auto">
          <a:xfrm>
            <a:off x="6172200" y="3429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10" name="Line 42"/>
          <p:cNvSpPr>
            <a:spLocks noChangeShapeType="1"/>
          </p:cNvSpPr>
          <p:nvPr/>
        </p:nvSpPr>
        <p:spPr bwMode="auto">
          <a:xfrm>
            <a:off x="6477000" y="3429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11" name="Line 43"/>
          <p:cNvSpPr>
            <a:spLocks noChangeShapeType="1"/>
          </p:cNvSpPr>
          <p:nvPr/>
        </p:nvSpPr>
        <p:spPr bwMode="auto">
          <a:xfrm>
            <a:off x="7848600" y="2590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12" name="Line 44"/>
          <p:cNvSpPr>
            <a:spLocks noChangeShapeType="1"/>
          </p:cNvSpPr>
          <p:nvPr/>
        </p:nvSpPr>
        <p:spPr bwMode="auto">
          <a:xfrm>
            <a:off x="8153400" y="25908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advTm="15991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mtClean="0"/>
              <a:t>Community District Heating</a:t>
            </a:r>
          </a:p>
        </p:txBody>
      </p:sp>
      <p:sp>
        <p:nvSpPr>
          <p:cNvPr id="59395" name="TextBox 2"/>
          <p:cNvSpPr txBox="1">
            <a:spLocks noChangeArrowheads="1"/>
          </p:cNvSpPr>
          <p:nvPr/>
        </p:nvSpPr>
        <p:spPr bwMode="auto">
          <a:xfrm>
            <a:off x="304800" y="1524000"/>
            <a:ext cx="8534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chemeClr val="bg1"/>
                </a:solidFill>
              </a:rPr>
              <a:t>Several Community Service Buildings are near the NNMC El Rito campus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chemeClr val="bg1"/>
                </a:solidFill>
              </a:rPr>
              <a:t>Could share heat from an intermediate scale CHP 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chemeClr val="bg1"/>
                </a:solidFill>
              </a:rPr>
              <a:t>Las Clinicas del Norte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chemeClr val="bg1"/>
                </a:solidFill>
              </a:rPr>
              <a:t>El Rito Elementary School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chemeClr val="bg1"/>
                </a:solidFill>
              </a:rPr>
              <a:t>Rio Arriba County Senior Center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chemeClr val="bg1"/>
                </a:solidFill>
              </a:rPr>
              <a:t>El Rito Volunteer Fire Department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chemeClr val="bg1"/>
                </a:solidFill>
              </a:rPr>
              <a:t>US Post Office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chemeClr val="bg1"/>
                </a:solidFill>
              </a:rPr>
              <a:t>Connected by well insulated buried pipes to conduct heat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chemeClr val="bg1"/>
                </a:solidFill>
              </a:rPr>
              <a:t>Networked Thermal Instrumentation and Controls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chemeClr val="bg1"/>
                </a:solidFill>
              </a:rPr>
              <a:t>Microgrid balancing of loads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chemeClr val="bg1"/>
                </a:solidFill>
              </a:rPr>
              <a:t>Low cost heat for the community based on forest restoration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/>
          </a:p>
        </p:txBody>
      </p:sp>
    </p:spTree>
  </p:cSld>
  <p:clrMapOvr>
    <a:masterClrMapping/>
  </p:clrMapOvr>
  <p:transition advTm="17082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Box 3"/>
          <p:cNvSpPr txBox="1">
            <a:spLocks noChangeArrowheads="1"/>
          </p:cNvSpPr>
          <p:nvPr/>
        </p:nvSpPr>
        <p:spPr bwMode="auto">
          <a:xfrm>
            <a:off x="5943600" y="274638"/>
            <a:ext cx="35814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Calibri" pitchFamily="34" charset="0"/>
                <a:cs typeface="+mn-cs"/>
              </a:rPr>
              <a:t>Potential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Calibri" pitchFamily="34" charset="0"/>
                <a:cs typeface="+mn-cs"/>
              </a:rPr>
              <a:t>El 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  <a:latin typeface="Calibri" pitchFamily="34" charset="0"/>
                <a:cs typeface="+mn-cs"/>
              </a:rPr>
              <a:t>Rito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Calibri" pitchFamily="34" charset="0"/>
                <a:cs typeface="+mn-cs"/>
              </a:rPr>
              <a:t> Community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Calibri" pitchFamily="34" charset="0"/>
                <a:cs typeface="+mn-cs"/>
              </a:rPr>
              <a:t>District Heating System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  <a:latin typeface="Calibri" pitchFamily="34" charset="0"/>
                <a:cs typeface="+mn-cs"/>
              </a:rPr>
              <a:t>And Microgrid</a:t>
            </a:r>
          </a:p>
        </p:txBody>
      </p:sp>
    </p:spTree>
  </p:cSld>
  <p:clrMapOvr>
    <a:masterClrMapping/>
  </p:clrMapOvr>
  <p:transition advTm="15788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Multiple Benefits</a:t>
            </a:r>
            <a:endParaRPr lang="en-US" dirty="0"/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089525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Helps finance Forest Restoration by giving value to small diameter fuels</a:t>
            </a:r>
          </a:p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Provides low cost heat and power</a:t>
            </a:r>
          </a:p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Complements Solar by providing heat and power when the sun doesn’t shine</a:t>
            </a:r>
          </a:p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Creates a source of continuous employment</a:t>
            </a:r>
          </a:p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Keeps dollars local</a:t>
            </a:r>
          </a:p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Reduces carbon emissions versus open burning</a:t>
            </a:r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</p:txBody>
      </p:sp>
    </p:spTree>
  </p:cSld>
  <p:clrMapOvr>
    <a:masterClrMapping/>
  </p:clrMapOvr>
  <p:transition advTm="16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title"/>
          </p:nvPr>
        </p:nvSpPr>
        <p:spPr>
          <a:xfrm>
            <a:off x="457200" y="376238"/>
            <a:ext cx="7543800" cy="10715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Energy Storage is Key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de-AT" altLang="de-DE" sz="3200" dirty="0"/>
              <a:t>Comparative costs of energy storage</a:t>
            </a: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</p:nvPr>
        </p:nvGraphicFramePr>
        <p:xfrm>
          <a:off x="971550" y="1844675"/>
          <a:ext cx="7715250" cy="3043239"/>
        </p:xfrm>
        <a:graphic>
          <a:graphicData uri="http://schemas.openxmlformats.org/drawingml/2006/table">
            <a:tbl>
              <a:tblPr firstRow="1" firstCol="1" bandRow="1"/>
              <a:tblGrid>
                <a:gridCol w="263201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7237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01086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0024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Type of storage</a:t>
                      </a:r>
                      <a:endParaRPr lang="de-AT" sz="20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AT" sz="20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AT" sz="20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 of energy</a:t>
                      </a:r>
                      <a:endParaRPr lang="de-AT" sz="20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Investment cost per one kWh storage capacity in Euro</a:t>
                      </a:r>
                      <a:endParaRPr lang="de-AT" sz="20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41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AT" sz="20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AT" sz="20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Euro</a:t>
                      </a:r>
                      <a:endParaRPr lang="de-AT" sz="20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41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Lead battery </a:t>
                      </a:r>
                      <a:endParaRPr lang="de-AT" sz="20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electricity</a:t>
                      </a:r>
                      <a:endParaRPr lang="de-AT" sz="20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500</a:t>
                      </a:r>
                      <a:r>
                        <a:rPr lang="en-GB" sz="2000" b="1" baseline="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GB" sz="20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1 500</a:t>
                      </a:r>
                      <a:endParaRPr lang="de-AT" sz="20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682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Hot water storage tank </a:t>
                      </a:r>
                      <a:endParaRPr lang="de-AT" sz="20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Heat as hot water</a:t>
                      </a:r>
                      <a:endParaRPr lang="de-AT" sz="20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de-AT" sz="20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042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Storage room for pellets </a:t>
                      </a:r>
                      <a:endParaRPr lang="de-AT" sz="20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Chemical stored energy in wood</a:t>
                      </a:r>
                      <a:endParaRPr lang="de-AT" sz="20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0.25</a:t>
                      </a:r>
                      <a:endParaRPr lang="de-AT" sz="2000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26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de-DE" sz="12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Table: cost of storage on 1kWh energy, Euro/kWh</a:t>
            </a:r>
            <a:endParaRPr lang="en-GB" altLang="de-DE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342" name="Textfeld 5"/>
          <p:cNvSpPr txBox="1">
            <a:spLocks noChangeArrowheads="1"/>
          </p:cNvSpPr>
          <p:nvPr/>
        </p:nvSpPr>
        <p:spPr bwMode="auto">
          <a:xfrm>
            <a:off x="0" y="5041900"/>
            <a:ext cx="9144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altLang="de-DE" sz="24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  <a:cs typeface="+mn-cs"/>
              </a:rPr>
              <a:t>Biomass is by far the cheapest choice for seasonal storage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altLang="de-DE" sz="24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  <a:cs typeface="+mn-cs"/>
              </a:rPr>
              <a:t>Harvested, transported, and stored during summer forest restoration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altLang="de-DE" sz="24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Calibri" pitchFamily="34" charset="0"/>
                <a:cs typeface="+mn-cs"/>
              </a:rPr>
              <a:t>Used in winter for Heat and Power!</a:t>
            </a:r>
          </a:p>
        </p:txBody>
      </p:sp>
    </p:spTree>
  </p:cSld>
  <p:clrMapOvr>
    <a:masterClrMapping/>
  </p:clrMapOvr>
  <p:transition advTm="15475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Biomass Complements </a:t>
            </a:r>
            <a:br>
              <a:rPr lang="en-US" dirty="0" smtClean="0"/>
            </a:br>
            <a:r>
              <a:rPr lang="en-US" dirty="0" smtClean="0"/>
              <a:t>Solar Energy</a:t>
            </a:r>
            <a:endParaRPr lang="en-US" dirty="0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Biomass Combined Heat and Power Systems can backup Solar Systems</a:t>
            </a:r>
          </a:p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Provides Heat in the Winter</a:t>
            </a:r>
          </a:p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Energy at Night</a:t>
            </a:r>
          </a:p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When the Sun shines the least</a:t>
            </a:r>
          </a:p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Solar Electric Storage is for Hours</a:t>
            </a:r>
          </a:p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Dispatchable Biomass Electicity can Provide Power Whenever it is needed</a:t>
            </a:r>
          </a:p>
        </p:txBody>
      </p:sp>
    </p:spTree>
  </p:cSld>
  <p:clrMapOvr>
    <a:masterClrMapping/>
  </p:clrMapOvr>
  <p:transition advTm="15757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Biomass is a </a:t>
            </a:r>
            <a:br>
              <a:rPr lang="en-US" dirty="0" smtClean="0"/>
            </a:br>
            <a:r>
              <a:rPr lang="en-US" dirty="0" smtClean="0"/>
              <a:t>Renewable Resource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251325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Renewable energy is Now based </a:t>
            </a:r>
          </a:p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Short term natural storage through natural life  cycles</a:t>
            </a:r>
          </a:p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Biomass takes many forms – including us</a:t>
            </a:r>
          </a:p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Today we will focusing on just Forest Biomass</a:t>
            </a:r>
          </a:p>
          <a:p>
            <a:pPr eaLnBrk="1" hangingPunct="1"/>
            <a:endParaRPr lang="en-US" altLang="en-US" smtClean="0"/>
          </a:p>
        </p:txBody>
      </p:sp>
    </p:spTree>
  </p:cSld>
  <p:clrMapOvr>
    <a:masterClrMapping/>
  </p:clrMapOvr>
  <p:transition advTm="15959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2D0B096-28A7-4DB3-B460-AA474EA8AC04}" type="slidenum">
              <a:rPr lang="en-US" altLang="en-US">
                <a:solidFill>
                  <a:srgbClr val="BCBCBC"/>
                </a:solidFill>
                <a:latin typeface="Verdana" panose="020B0604030504040204" pitchFamily="34" charset="0"/>
              </a:rPr>
              <a:pPr eaLnBrk="1" hangingPunct="1"/>
              <a:t>9</a:t>
            </a:fld>
            <a:endParaRPr lang="en-US" altLang="en-US">
              <a:solidFill>
                <a:srgbClr val="BCBCBC"/>
              </a:solidFill>
              <a:latin typeface="Verdana" panose="020B0604030504040204" pitchFamily="34" charset="0"/>
            </a:endParaRPr>
          </a:p>
        </p:txBody>
      </p:sp>
      <p:pic>
        <p:nvPicPr>
          <p:cNvPr id="13315" name="Picture 4" descr="SmlFlo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609600"/>
            <a:ext cx="83677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AutoShape 5"/>
          <p:cNvSpPr>
            <a:spLocks noChangeArrowheads="1"/>
          </p:cNvSpPr>
          <p:nvPr/>
        </p:nvSpPr>
        <p:spPr bwMode="auto">
          <a:xfrm rot="2637392">
            <a:off x="1266825" y="3486150"/>
            <a:ext cx="608013" cy="233363"/>
          </a:xfrm>
          <a:prstGeom prst="rightArrow">
            <a:avLst>
              <a:gd name="adj1" fmla="val 50000"/>
              <a:gd name="adj2" fmla="val 65136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3317" name="AutoShape 6"/>
          <p:cNvSpPr>
            <a:spLocks noChangeArrowheads="1"/>
          </p:cNvSpPr>
          <p:nvPr/>
        </p:nvSpPr>
        <p:spPr bwMode="auto">
          <a:xfrm rot="7951434">
            <a:off x="7703343" y="5098257"/>
            <a:ext cx="519113" cy="228600"/>
          </a:xfrm>
          <a:prstGeom prst="rightArrow">
            <a:avLst>
              <a:gd name="adj1" fmla="val 50000"/>
              <a:gd name="adj2" fmla="val 56771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3318" name="AutoShape 7"/>
          <p:cNvSpPr>
            <a:spLocks noChangeArrowheads="1"/>
          </p:cNvSpPr>
          <p:nvPr/>
        </p:nvSpPr>
        <p:spPr bwMode="auto">
          <a:xfrm rot="8065523">
            <a:off x="4114006" y="3353594"/>
            <a:ext cx="534988" cy="228600"/>
          </a:xfrm>
          <a:prstGeom prst="rightArrow">
            <a:avLst>
              <a:gd name="adj1" fmla="val 50000"/>
              <a:gd name="adj2" fmla="val 58507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3319" name="AutoShape 8"/>
          <p:cNvSpPr>
            <a:spLocks noChangeArrowheads="1"/>
          </p:cNvSpPr>
          <p:nvPr/>
        </p:nvSpPr>
        <p:spPr bwMode="auto">
          <a:xfrm>
            <a:off x="3505200" y="1371600"/>
            <a:ext cx="228600" cy="441325"/>
          </a:xfrm>
          <a:prstGeom prst="downArrow">
            <a:avLst>
              <a:gd name="adj1" fmla="val 50000"/>
              <a:gd name="adj2" fmla="val 48264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3320" name="AutoShape 9"/>
          <p:cNvSpPr>
            <a:spLocks noChangeArrowheads="1"/>
          </p:cNvSpPr>
          <p:nvPr/>
        </p:nvSpPr>
        <p:spPr bwMode="auto">
          <a:xfrm>
            <a:off x="6400800" y="4343400"/>
            <a:ext cx="228600" cy="442913"/>
          </a:xfrm>
          <a:prstGeom prst="downArrow">
            <a:avLst>
              <a:gd name="adj1" fmla="val 50000"/>
              <a:gd name="adj2" fmla="val 48438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3321" name="AutoShape 10"/>
          <p:cNvSpPr>
            <a:spLocks noChangeArrowheads="1"/>
          </p:cNvSpPr>
          <p:nvPr/>
        </p:nvSpPr>
        <p:spPr bwMode="auto">
          <a:xfrm rot="-2776274">
            <a:off x="7462838" y="3297238"/>
            <a:ext cx="539750" cy="228600"/>
          </a:xfrm>
          <a:prstGeom prst="leftArrow">
            <a:avLst>
              <a:gd name="adj1" fmla="val 50000"/>
              <a:gd name="adj2" fmla="val 59028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3322" name="AutoShape 11"/>
          <p:cNvSpPr>
            <a:spLocks noChangeArrowheads="1"/>
          </p:cNvSpPr>
          <p:nvPr/>
        </p:nvSpPr>
        <p:spPr bwMode="auto">
          <a:xfrm>
            <a:off x="5638800" y="1905000"/>
            <a:ext cx="228600" cy="442913"/>
          </a:xfrm>
          <a:prstGeom prst="downArrow">
            <a:avLst>
              <a:gd name="adj1" fmla="val 50000"/>
              <a:gd name="adj2" fmla="val 48438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3323" name="Text Box 12"/>
          <p:cNvSpPr txBox="1">
            <a:spLocks noChangeArrowheads="1"/>
          </p:cNvSpPr>
          <p:nvPr/>
        </p:nvSpPr>
        <p:spPr bwMode="auto">
          <a:xfrm>
            <a:off x="76200" y="2732088"/>
            <a:ext cx="1295400" cy="830262"/>
          </a:xfrm>
          <a:prstGeom prst="rect">
            <a:avLst/>
          </a:prstGeom>
          <a:solidFill>
            <a:srgbClr val="9AE6C4">
              <a:alpha val="749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200" b="1">
                <a:solidFill>
                  <a:schemeClr val="bg1"/>
                </a:solidFill>
                <a:latin typeface="Verdana" panose="020B0604030504040204" pitchFamily="34" charset="0"/>
              </a:rPr>
              <a:t>Sustainable Production of Biobased Products</a:t>
            </a:r>
          </a:p>
        </p:txBody>
      </p:sp>
      <p:sp>
        <p:nvSpPr>
          <p:cNvPr id="13324" name="Text Box 13"/>
          <p:cNvSpPr txBox="1">
            <a:spLocks noChangeArrowheads="1"/>
          </p:cNvSpPr>
          <p:nvPr/>
        </p:nvSpPr>
        <p:spPr bwMode="auto">
          <a:xfrm>
            <a:off x="5715000" y="3886200"/>
            <a:ext cx="1524000" cy="646113"/>
          </a:xfrm>
          <a:prstGeom prst="rect">
            <a:avLst/>
          </a:prstGeom>
          <a:solidFill>
            <a:srgbClr val="9AE6C4">
              <a:alpha val="749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200" b="1">
                <a:solidFill>
                  <a:schemeClr val="bg1"/>
                </a:solidFill>
                <a:latin typeface="Verdana" panose="020B0604030504040204" pitchFamily="34" charset="0"/>
              </a:rPr>
              <a:t>Product Delivery Logistics</a:t>
            </a:r>
          </a:p>
        </p:txBody>
      </p:sp>
      <p:sp>
        <p:nvSpPr>
          <p:cNvPr id="13325" name="Text Box 14"/>
          <p:cNvSpPr txBox="1">
            <a:spLocks noChangeArrowheads="1"/>
          </p:cNvSpPr>
          <p:nvPr/>
        </p:nvSpPr>
        <p:spPr bwMode="auto">
          <a:xfrm>
            <a:off x="7620000" y="4495800"/>
            <a:ext cx="1295400" cy="830263"/>
          </a:xfrm>
          <a:prstGeom prst="rect">
            <a:avLst/>
          </a:prstGeom>
          <a:solidFill>
            <a:srgbClr val="9AE6C4">
              <a:alpha val="749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200" b="1">
                <a:solidFill>
                  <a:schemeClr val="bg1"/>
                </a:solidFill>
                <a:latin typeface="Verdana" panose="020B0604030504040204" pitchFamily="34" charset="0"/>
              </a:rPr>
              <a:t>Rural Economic Development</a:t>
            </a:r>
          </a:p>
        </p:txBody>
      </p:sp>
      <p:sp>
        <p:nvSpPr>
          <p:cNvPr id="13326" name="Text Box 15"/>
          <p:cNvSpPr txBox="1">
            <a:spLocks noChangeArrowheads="1"/>
          </p:cNvSpPr>
          <p:nvPr/>
        </p:nvSpPr>
        <p:spPr bwMode="auto">
          <a:xfrm>
            <a:off x="7391400" y="2801938"/>
            <a:ext cx="1600200" cy="646112"/>
          </a:xfrm>
          <a:prstGeom prst="rect">
            <a:avLst/>
          </a:prstGeom>
          <a:solidFill>
            <a:srgbClr val="9AE6C4">
              <a:alpha val="749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chemeClr val="bg1"/>
                </a:solidFill>
                <a:latin typeface="Verdana" panose="020B0604030504040204" pitchFamily="34" charset="0"/>
              </a:rPr>
              <a:t>Manufacturing/</a:t>
            </a:r>
          </a:p>
          <a:p>
            <a:pPr eaLnBrk="1" hangingPunct="1"/>
            <a:r>
              <a:rPr lang="en-US" altLang="en-US" sz="1200" b="1">
                <a:solidFill>
                  <a:schemeClr val="bg1"/>
                </a:solidFill>
                <a:latin typeface="Verdana" panose="020B0604030504040204" pitchFamily="34" charset="0"/>
              </a:rPr>
              <a:t>Energy Production</a:t>
            </a:r>
          </a:p>
        </p:txBody>
      </p:sp>
      <p:sp>
        <p:nvSpPr>
          <p:cNvPr id="13327" name="Text Box 16"/>
          <p:cNvSpPr txBox="1">
            <a:spLocks noChangeArrowheads="1"/>
          </p:cNvSpPr>
          <p:nvPr/>
        </p:nvSpPr>
        <p:spPr bwMode="auto">
          <a:xfrm>
            <a:off x="4038600" y="2732088"/>
            <a:ext cx="1447800" cy="646112"/>
          </a:xfrm>
          <a:prstGeom prst="rect">
            <a:avLst/>
          </a:prstGeom>
          <a:solidFill>
            <a:srgbClr val="9AE6C4">
              <a:alpha val="749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200" b="1">
                <a:solidFill>
                  <a:schemeClr val="bg1"/>
                </a:solidFill>
                <a:latin typeface="Verdana" panose="020B0604030504040204" pitchFamily="34" charset="0"/>
              </a:rPr>
              <a:t>Sustainable Forest Operations </a:t>
            </a:r>
          </a:p>
        </p:txBody>
      </p:sp>
      <p:sp>
        <p:nvSpPr>
          <p:cNvPr id="13328" name="Text Box 17"/>
          <p:cNvSpPr txBox="1">
            <a:spLocks noChangeArrowheads="1"/>
          </p:cNvSpPr>
          <p:nvPr/>
        </p:nvSpPr>
        <p:spPr bwMode="auto">
          <a:xfrm>
            <a:off x="5257800" y="1477963"/>
            <a:ext cx="1219200" cy="461962"/>
          </a:xfrm>
          <a:prstGeom prst="rect">
            <a:avLst/>
          </a:prstGeom>
          <a:solidFill>
            <a:srgbClr val="9AE6C4">
              <a:alpha val="749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200" b="1">
                <a:solidFill>
                  <a:schemeClr val="bg1"/>
                </a:solidFill>
                <a:latin typeface="Verdana" panose="020B0604030504040204" pitchFamily="34" charset="0"/>
              </a:rPr>
              <a:t>Consumer Demand</a:t>
            </a:r>
          </a:p>
        </p:txBody>
      </p:sp>
      <p:sp>
        <p:nvSpPr>
          <p:cNvPr id="13329" name="Text Box 18"/>
          <p:cNvSpPr txBox="1">
            <a:spLocks noChangeArrowheads="1"/>
          </p:cNvSpPr>
          <p:nvPr/>
        </p:nvSpPr>
        <p:spPr bwMode="auto">
          <a:xfrm>
            <a:off x="2895600" y="920750"/>
            <a:ext cx="1447800" cy="461963"/>
          </a:xfrm>
          <a:prstGeom prst="rect">
            <a:avLst/>
          </a:prstGeom>
          <a:solidFill>
            <a:srgbClr val="9AE6C4">
              <a:alpha val="749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200" b="1">
                <a:solidFill>
                  <a:schemeClr val="bg1"/>
                </a:solidFill>
                <a:latin typeface="Verdana" panose="020B0604030504040204" pitchFamily="34" charset="0"/>
              </a:rPr>
              <a:t>Environmental Sustainability</a:t>
            </a:r>
          </a:p>
        </p:txBody>
      </p:sp>
      <p:sp>
        <p:nvSpPr>
          <p:cNvPr id="13330" name="Rectangle 19"/>
          <p:cNvSpPr>
            <a:spLocks noChangeArrowheads="1"/>
          </p:cNvSpPr>
          <p:nvPr/>
        </p:nvSpPr>
        <p:spPr bwMode="auto">
          <a:xfrm>
            <a:off x="0" y="14288"/>
            <a:ext cx="9144000" cy="400050"/>
          </a:xfrm>
          <a:prstGeom prst="rect">
            <a:avLst/>
          </a:prstGeom>
          <a:solidFill>
            <a:srgbClr val="FFFF99">
              <a:alpha val="59999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chemeClr val="bg1"/>
                </a:solidFill>
                <a:latin typeface="Tahoma" panose="020B0604030504040204" pitchFamily="34" charset="0"/>
              </a:rPr>
              <a:t>Critical Components of Sustainable Bioenergy Production Systems </a:t>
            </a:r>
          </a:p>
        </p:txBody>
      </p:sp>
      <p:sp>
        <p:nvSpPr>
          <p:cNvPr id="13331" name="Rectangle 20"/>
          <p:cNvSpPr>
            <a:spLocks noChangeArrowheads="1"/>
          </p:cNvSpPr>
          <p:nvPr/>
        </p:nvSpPr>
        <p:spPr bwMode="auto">
          <a:xfrm>
            <a:off x="0" y="6553200"/>
            <a:ext cx="1789113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800000"/>
                </a:solidFill>
                <a:latin typeface="Calibri" panose="020F0502020204030204" pitchFamily="34" charset="0"/>
              </a:rPr>
              <a:t>Martin Holmer, 2001</a:t>
            </a:r>
          </a:p>
        </p:txBody>
      </p:sp>
      <p:sp>
        <p:nvSpPr>
          <p:cNvPr id="13332" name="Text Box 21"/>
          <p:cNvSpPr txBox="1">
            <a:spLocks noChangeArrowheads="1"/>
          </p:cNvSpPr>
          <p:nvPr/>
        </p:nvSpPr>
        <p:spPr bwMode="auto">
          <a:xfrm>
            <a:off x="7145338" y="6553200"/>
            <a:ext cx="199866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800000"/>
                </a:solidFill>
                <a:latin typeface="Calibri" panose="020F0502020204030204" pitchFamily="34" charset="0"/>
              </a:rPr>
              <a:t>IEA Bioenergy Task 31</a:t>
            </a:r>
          </a:p>
        </p:txBody>
      </p:sp>
    </p:spTree>
  </p:cSld>
  <p:clrMapOvr>
    <a:masterClrMapping/>
  </p:clrMapOvr>
  <p:transition advTm="15787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460</TotalTime>
  <Words>2288</Words>
  <Application>Microsoft Office PowerPoint</Application>
  <PresentationFormat>On-screen Show (4:3)</PresentationFormat>
  <Paragraphs>452</Paragraphs>
  <Slides>56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Apex</vt:lpstr>
      <vt:lpstr>Getting to Zero</vt:lpstr>
      <vt:lpstr>Fossil fuels are a thing of the Past</vt:lpstr>
      <vt:lpstr>The Sun Doesn’t Shine at Night</vt:lpstr>
      <vt:lpstr>It’s a Matter of Timing</vt:lpstr>
      <vt:lpstr>Biomass is Naturally Stored Solar Energy</vt:lpstr>
      <vt:lpstr>Energy Storage is Key Comparative costs of energy storage</vt:lpstr>
      <vt:lpstr>Biomass Complements  Solar Energy</vt:lpstr>
      <vt:lpstr>Biomass is a  Renewable Resource</vt:lpstr>
      <vt:lpstr>Slide 9</vt:lpstr>
      <vt:lpstr>Our Watersheds and Forests are Threatened </vt:lpstr>
      <vt:lpstr>Slide 11</vt:lpstr>
      <vt:lpstr>Intense Fires Destroy Soils and Watersheds</vt:lpstr>
      <vt:lpstr>Slide 13</vt:lpstr>
      <vt:lpstr>Slide 14</vt:lpstr>
      <vt:lpstr>40% of New Mexican Forests Need Thinning  </vt:lpstr>
      <vt:lpstr>New Mexico Water Relies on  Our Forests</vt:lpstr>
      <vt:lpstr>Numerous Obstacles Inhibit Forest Restoration</vt:lpstr>
      <vt:lpstr>Changing the Economics of Forest Restoration</vt:lpstr>
      <vt:lpstr>Wood Boilers Reduce Emissions</vt:lpstr>
      <vt:lpstr>Comparative Energy Costs</vt:lpstr>
      <vt:lpstr>The Use of Local Woody Biomass Provide Many Benefits</vt:lpstr>
      <vt:lpstr>Bioenergy: leading renewable energy source used in Europe</vt:lpstr>
      <vt:lpstr>Biomass isn’t available everywhere and transportation costs affects  its price</vt:lpstr>
      <vt:lpstr>Biomass Fuel is Available</vt:lpstr>
      <vt:lpstr>Thinning Acres for Fuel Amounts</vt:lpstr>
      <vt:lpstr>Biomass Utilization Creates Sustainable Employment</vt:lpstr>
      <vt:lpstr>Mechanized Forestry</vt:lpstr>
      <vt:lpstr>Example of mechanically built line, 50 feet wide. Fired out on right. Logs placed in line for rehab</vt:lpstr>
      <vt:lpstr>Machine Description-Skigines</vt:lpstr>
      <vt:lpstr>  Comparison of line construction methods  </vt:lpstr>
      <vt:lpstr>Safety Advantages of Mechanization</vt:lpstr>
      <vt:lpstr>Slide 32</vt:lpstr>
      <vt:lpstr>Slide 33</vt:lpstr>
      <vt:lpstr>Biochar Energy is  Carbon Negative  by Sequestering Carbon</vt:lpstr>
      <vt:lpstr>  Additional benefits of amending soil with biochar, </vt:lpstr>
      <vt:lpstr>Slide 36</vt:lpstr>
      <vt:lpstr>10 KW Biochar Electrical Generator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Northern NM College El rito Campus</vt:lpstr>
      <vt:lpstr>El Rito is Surrounded by Forests</vt:lpstr>
      <vt:lpstr>District Heating Enables a Variety of Energy Sources to Be Used </vt:lpstr>
      <vt:lpstr>Modular Compact Design Biochar System </vt:lpstr>
      <vt:lpstr>ARRA Heating Upgrade Prepared the El Rito Campus for Biomass Use</vt:lpstr>
      <vt:lpstr>A District Heating System Shares Resources</vt:lpstr>
      <vt:lpstr>The boilers in each building are connected to the district heating system</vt:lpstr>
      <vt:lpstr>Community District Heating</vt:lpstr>
      <vt:lpstr>Slide 55</vt:lpstr>
      <vt:lpstr>Multiple Benefits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to Zero</dc:title>
  <dc:creator>John Ussery</dc:creator>
  <cp:lastModifiedBy>John Ussery</cp:lastModifiedBy>
  <cp:revision>15</cp:revision>
  <dcterms:created xsi:type="dcterms:W3CDTF">2019-02-23T02:58:41Z</dcterms:created>
  <dcterms:modified xsi:type="dcterms:W3CDTF">2019-03-05T17:49:46Z</dcterms:modified>
</cp:coreProperties>
</file>